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76" r:id="rId1"/>
  </p:sldMasterIdLst>
  <p:notesMasterIdLst>
    <p:notesMasterId r:id="rId65"/>
  </p:notesMasterIdLst>
  <p:sldIdLst>
    <p:sldId id="315" r:id="rId2"/>
    <p:sldId id="305" r:id="rId3"/>
    <p:sldId id="306" r:id="rId4"/>
    <p:sldId id="257" r:id="rId5"/>
    <p:sldId id="260" r:id="rId6"/>
    <p:sldId id="316" r:id="rId7"/>
    <p:sldId id="261" r:id="rId8"/>
    <p:sldId id="262" r:id="rId9"/>
    <p:sldId id="263" r:id="rId10"/>
    <p:sldId id="267" r:id="rId11"/>
    <p:sldId id="265" r:id="rId12"/>
    <p:sldId id="270" r:id="rId13"/>
    <p:sldId id="268" r:id="rId14"/>
    <p:sldId id="269" r:id="rId15"/>
    <p:sldId id="271" r:id="rId16"/>
    <p:sldId id="266" r:id="rId17"/>
    <p:sldId id="317" r:id="rId18"/>
    <p:sldId id="264" r:id="rId19"/>
    <p:sldId id="318" r:id="rId20"/>
    <p:sldId id="272" r:id="rId21"/>
    <p:sldId id="273" r:id="rId22"/>
    <p:sldId id="274" r:id="rId23"/>
    <p:sldId id="275" r:id="rId24"/>
    <p:sldId id="284" r:id="rId25"/>
    <p:sldId id="276" r:id="rId26"/>
    <p:sldId id="286" r:id="rId27"/>
    <p:sldId id="277" r:id="rId28"/>
    <p:sldId id="278" r:id="rId29"/>
    <p:sldId id="279" r:id="rId30"/>
    <p:sldId id="319" r:id="rId31"/>
    <p:sldId id="280" r:id="rId32"/>
    <p:sldId id="281" r:id="rId33"/>
    <p:sldId id="282" r:id="rId34"/>
    <p:sldId id="283" r:id="rId35"/>
    <p:sldId id="287" r:id="rId36"/>
    <p:sldId id="288" r:id="rId37"/>
    <p:sldId id="320" r:id="rId38"/>
    <p:sldId id="290" r:id="rId39"/>
    <p:sldId id="289" r:id="rId40"/>
    <p:sldId id="291" r:id="rId41"/>
    <p:sldId id="321" r:id="rId42"/>
    <p:sldId id="302" r:id="rId43"/>
    <p:sldId id="292" r:id="rId44"/>
    <p:sldId id="296" r:id="rId45"/>
    <p:sldId id="297" r:id="rId46"/>
    <p:sldId id="298" r:id="rId47"/>
    <p:sldId id="294" r:id="rId48"/>
    <p:sldId id="310" r:id="rId49"/>
    <p:sldId id="311" r:id="rId50"/>
    <p:sldId id="312" r:id="rId51"/>
    <p:sldId id="313" r:id="rId52"/>
    <p:sldId id="295" r:id="rId53"/>
    <p:sldId id="308" r:id="rId54"/>
    <p:sldId id="293" r:id="rId55"/>
    <p:sldId id="314" r:id="rId56"/>
    <p:sldId id="299" r:id="rId57"/>
    <p:sldId id="301" r:id="rId58"/>
    <p:sldId id="323" r:id="rId59"/>
    <p:sldId id="300" r:id="rId60"/>
    <p:sldId id="324" r:id="rId61"/>
    <p:sldId id="322" r:id="rId62"/>
    <p:sldId id="304" r:id="rId63"/>
    <p:sldId id="307" r:id="rId64"/>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D57A15"/>
    <a:srgbClr val="7B7ABB"/>
    <a:srgbClr val="5F978D"/>
    <a:srgbClr val="0000CC"/>
    <a:srgbClr val="339966"/>
    <a:srgbClr val="0066FF"/>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87" autoAdjust="0"/>
    <p:restoredTop sz="94660"/>
  </p:normalViewPr>
  <p:slideViewPr>
    <p:cSldViewPr>
      <p:cViewPr varScale="1">
        <p:scale>
          <a:sx n="70" d="100"/>
          <a:sy n="70" d="100"/>
        </p:scale>
        <p:origin x="1314" y="72"/>
      </p:cViewPr>
      <p:guideLst>
        <p:guide orient="horz" pos="2160"/>
        <p:guide pos="2880"/>
      </p:guideLst>
    </p:cSldViewPr>
  </p:slideViewPr>
  <p:notesTextViewPr>
    <p:cViewPr>
      <p:scale>
        <a:sx n="100" d="100"/>
        <a:sy n="100" d="100"/>
      </p:scale>
      <p:origin x="0" y="0"/>
    </p:cViewPr>
  </p:notesTextViewPr>
  <p:notesViewPr>
    <p:cSldViewPr>
      <p:cViewPr varScale="1">
        <p:scale>
          <a:sx n="101" d="100"/>
          <a:sy n="101" d="100"/>
        </p:scale>
        <p:origin x="2694"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410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32CF4375-7E20-4AD6-A1BD-2392512C70DF}" type="slidenum">
              <a:rPr lang="en-US"/>
              <a:pPr>
                <a:defRPr/>
              </a:pPr>
              <a:t>‹#›</a:t>
            </a:fld>
            <a:endParaRPr lang="en-US"/>
          </a:p>
        </p:txBody>
      </p:sp>
    </p:spTree>
    <p:extLst>
      <p:ext uri="{BB962C8B-B14F-4D97-AF65-F5344CB8AC3E}">
        <p14:creationId xmlns:p14="http://schemas.microsoft.com/office/powerpoint/2010/main" val="38288963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Rot="1" noChangeAspect="1" noChangeArrowheads="1" noTextEdit="1"/>
          </p:cNvSpPr>
          <p:nvPr>
            <p:ph type="sldImg"/>
          </p:nvPr>
        </p:nvSpPr>
        <p:spPr>
          <a:ln/>
        </p:spPr>
      </p:sp>
      <p:sp>
        <p:nvSpPr>
          <p:cNvPr id="16386" name="Rectangle 3"/>
          <p:cNvSpPr>
            <a:spLocks noGrp="1" noChangeArrowheads="1"/>
          </p:cNvSpPr>
          <p:nvPr>
            <p:ph type="body" idx="1"/>
          </p:nvPr>
        </p:nvSpPr>
        <p:spPr>
          <a:noFill/>
          <a:ln/>
        </p:spPr>
        <p:txBody>
          <a:bodyPr/>
          <a:lstStyle/>
          <a:p>
            <a:endParaRPr lang="en-US" dirty="0" smtClean="0"/>
          </a:p>
        </p:txBody>
      </p:sp>
    </p:spTree>
    <p:extLst>
      <p:ext uri="{BB962C8B-B14F-4D97-AF65-F5344CB8AC3E}">
        <p14:creationId xmlns:p14="http://schemas.microsoft.com/office/powerpoint/2010/main" val="35521744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3122412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a:ln/>
        </p:spPr>
      </p:sp>
      <p:sp>
        <p:nvSpPr>
          <p:cNvPr id="245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2126879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Rot="1" noChangeAspect="1" noChangeArrowheads="1" noTextEdit="1"/>
          </p:cNvSpPr>
          <p:nvPr>
            <p:ph type="sldImg"/>
          </p:nvPr>
        </p:nvSpPr>
        <p:spPr>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637484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Rot="1" noChangeAspect="1" noChangeArrowheads="1" noTextEdit="1"/>
          </p:cNvSpPr>
          <p:nvPr>
            <p:ph type="sldImg"/>
          </p:nvPr>
        </p:nvSpPr>
        <p:spPr>
          <a:ln/>
        </p:spPr>
      </p:sp>
      <p:sp>
        <p:nvSpPr>
          <p:cNvPr id="286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0637838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107608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Rot="1" noChangeAspect="1" noChangeArrowheads="1" noTextEdit="1"/>
          </p:cNvSpPr>
          <p:nvPr>
            <p:ph type="sldImg"/>
          </p:nvPr>
        </p:nvSpPr>
        <p:spPr>
          <a:ln/>
        </p:spPr>
      </p:sp>
      <p:sp>
        <p:nvSpPr>
          <p:cNvPr id="327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142727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3975578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3138842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Rot="1" noChangeAspect="1" noChangeArrowheads="1" noTextEdit="1"/>
          </p:cNvSpPr>
          <p:nvPr>
            <p:ph type="sldImg"/>
          </p:nvPr>
        </p:nvSpPr>
        <p:spPr>
          <a:ln/>
        </p:spPr>
      </p:sp>
      <p:sp>
        <p:nvSpPr>
          <p:cNvPr id="368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7543611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Rot="1" noChangeAspect="1" noChangeArrowheads="1" noTextEdit="1"/>
          </p:cNvSpPr>
          <p:nvPr>
            <p:ph type="sldImg"/>
          </p:nvPr>
        </p:nvSpPr>
        <p:spPr>
          <a:ln/>
        </p:spPr>
      </p:sp>
      <p:sp>
        <p:nvSpPr>
          <p:cNvPr id="368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1922367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spect="1" noChangeArrowheads="1" noTextEdit="1"/>
          </p:cNvSpPr>
          <p:nvPr>
            <p:ph type="sldImg"/>
          </p:nvPr>
        </p:nvSpPr>
        <p:spPr>
          <a:ln/>
        </p:spPr>
      </p:sp>
      <p:sp>
        <p:nvSpPr>
          <p:cNvPr id="81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8072120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Rot="1" noChangeAspect="1" noChangeArrowheads="1" noTextEdit="1"/>
          </p:cNvSpPr>
          <p:nvPr>
            <p:ph type="sldImg"/>
          </p:nvPr>
        </p:nvSpPr>
        <p:spPr>
          <a:ln/>
        </p:spPr>
      </p:sp>
      <p:sp>
        <p:nvSpPr>
          <p:cNvPr id="389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smtClean="0"/>
              <a:t>Perhaps </a:t>
            </a:r>
            <a:r>
              <a:rPr lang="en-US" dirty="0"/>
              <a:t>the easiest way to understand functional dependencies is:</a:t>
            </a:r>
          </a:p>
          <a:p>
            <a:r>
              <a:rPr lang="en-US" b="1" i="1" dirty="0"/>
              <a:t>If  I  tell  you  one  specific  fact,  can  you  respond  with  a  </a:t>
            </a:r>
            <a:r>
              <a:rPr lang="en-US" b="1" i="1" dirty="0" smtClean="0"/>
              <a:t>unique </a:t>
            </a:r>
            <a:endParaRPr lang="en-US" b="1" dirty="0"/>
          </a:p>
          <a:p>
            <a:r>
              <a:rPr lang="en-US" b="1" i="1" dirty="0"/>
              <a:t>associated fact?</a:t>
            </a:r>
            <a:endParaRPr lang="en-US" b="1" dirty="0"/>
          </a:p>
          <a:p>
            <a:r>
              <a:rPr lang="en-US" dirty="0"/>
              <a:t>Using the table above, if I tell you that that the </a:t>
            </a:r>
            <a:r>
              <a:rPr lang="en-US" dirty="0" err="1"/>
              <a:t>ObjectColor</a:t>
            </a:r>
            <a:r>
              <a:rPr lang="en-US" dirty="0"/>
              <a:t> is Red, can you uniquely tell me the associated Shape</a:t>
            </a:r>
            <a:r>
              <a:rPr lang="en-US" dirty="0" smtClean="0"/>
              <a:t>?</a:t>
            </a:r>
          </a:p>
          <a:p>
            <a:r>
              <a:rPr lang="en-US" i="1" dirty="0" smtClean="0"/>
              <a:t>Yes</a:t>
            </a:r>
            <a:r>
              <a:rPr lang="en-US" dirty="0"/>
              <a:t>, you can and it is Ball. Therefore, </a:t>
            </a:r>
            <a:r>
              <a:rPr lang="en-US" dirty="0" err="1"/>
              <a:t>ObjectColor</a:t>
            </a:r>
            <a:r>
              <a:rPr lang="en-US" dirty="0"/>
              <a:t> </a:t>
            </a:r>
            <a:r>
              <a:rPr lang="en-US" i="1" dirty="0"/>
              <a:t>deter- mines </a:t>
            </a:r>
            <a:r>
              <a:rPr lang="en-US" dirty="0"/>
              <a:t>Shape, and a functional dependency exists with </a:t>
            </a:r>
            <a:r>
              <a:rPr lang="en-US" dirty="0" err="1"/>
              <a:t>ObjectColor</a:t>
            </a:r>
            <a:r>
              <a:rPr lang="en-US" dirty="0"/>
              <a:t> as the determinant.</a:t>
            </a:r>
          </a:p>
          <a:p>
            <a:r>
              <a:rPr lang="en-US" dirty="0"/>
              <a:t>Now, if I tell you that that the Shape is Cube, can you uniquely tell me the </a:t>
            </a:r>
            <a:r>
              <a:rPr lang="en-US" dirty="0" smtClean="0"/>
              <a:t>associated </a:t>
            </a:r>
            <a:r>
              <a:rPr lang="en-US" dirty="0" err="1"/>
              <a:t>ObjectColor</a:t>
            </a:r>
            <a:r>
              <a:rPr lang="en-US" dirty="0" smtClean="0"/>
              <a:t>?</a:t>
            </a:r>
          </a:p>
          <a:p>
            <a:r>
              <a:rPr lang="en-US" i="1" dirty="0" smtClean="0"/>
              <a:t>No</a:t>
            </a:r>
            <a:r>
              <a:rPr lang="en-US" dirty="0"/>
              <a:t>, you cannot because it could be either Blue or Yellow. Therefore, Shape </a:t>
            </a:r>
            <a:r>
              <a:rPr lang="en-US" i="1" dirty="0"/>
              <a:t>does not determine </a:t>
            </a:r>
            <a:r>
              <a:rPr lang="en-US" dirty="0" err="1"/>
              <a:t>ObjectColor</a:t>
            </a:r>
            <a:r>
              <a:rPr lang="en-US" dirty="0"/>
              <a:t>, and </a:t>
            </a:r>
            <a:r>
              <a:rPr lang="en-US" dirty="0" err="1"/>
              <a:t>ObjectColor</a:t>
            </a:r>
            <a:r>
              <a:rPr lang="en-US" dirty="0"/>
              <a:t> is </a:t>
            </a:r>
            <a:r>
              <a:rPr lang="en-US" i="1" dirty="0"/>
              <a:t>not </a:t>
            </a:r>
            <a:r>
              <a:rPr lang="en-US" dirty="0"/>
              <a:t>functionally </a:t>
            </a:r>
            <a:r>
              <a:rPr lang="en-US" dirty="0" smtClean="0"/>
              <a:t>dependent on </a:t>
            </a:r>
            <a:r>
              <a:rPr lang="en-US" dirty="0"/>
              <a:t>Shape.</a:t>
            </a:r>
          </a:p>
          <a:p>
            <a:endParaRPr lang="en-US" dirty="0" smtClean="0">
              <a:latin typeface="Arial" panose="020B0604020202020204" pitchFamily="34" charset="0"/>
            </a:endParaRPr>
          </a:p>
        </p:txBody>
      </p:sp>
    </p:spTree>
    <p:extLst>
      <p:ext uri="{BB962C8B-B14F-4D97-AF65-F5344CB8AC3E}">
        <p14:creationId xmlns:p14="http://schemas.microsoft.com/office/powerpoint/2010/main" val="6082528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Rot="1" noChangeAspect="1" noChangeArrowheads="1" noTextEdit="1"/>
          </p:cNvSpPr>
          <p:nvPr>
            <p:ph type="sldImg"/>
          </p:nvPr>
        </p:nvSpPr>
        <p:spPr>
          <a:ln/>
        </p:spPr>
      </p:sp>
      <p:sp>
        <p:nvSpPr>
          <p:cNvPr id="409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0191326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Rot="1" noChangeAspect="1" noChangeArrowheads="1" noTextEdit="1"/>
          </p:cNvSpPr>
          <p:nvPr>
            <p:ph type="sldImg"/>
          </p:nvPr>
        </p:nvSpPr>
        <p:spPr>
          <a:ln/>
        </p:spPr>
      </p:sp>
      <p:sp>
        <p:nvSpPr>
          <p:cNvPr id="430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3165043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Rot="1" noChangeAspect="1" noChangeArrowheads="1" noTextEdit="1"/>
          </p:cNvSpPr>
          <p:nvPr>
            <p:ph type="sldImg"/>
          </p:nvPr>
        </p:nvSpPr>
        <p:spPr>
          <a:ln/>
        </p:spPr>
      </p:sp>
      <p:sp>
        <p:nvSpPr>
          <p:cNvPr id="450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4276987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As stated, for the </a:t>
            </a:r>
            <a:r>
              <a:rPr lang="en-US" b="1" dirty="0">
                <a:solidFill>
                  <a:srgbClr val="0099CC"/>
                </a:solidFill>
              </a:rPr>
              <a:t>Buyer </a:t>
            </a:r>
            <a:r>
              <a:rPr lang="en-US" b="1" dirty="0" smtClean="0">
                <a:solidFill>
                  <a:srgbClr val="0099CC"/>
                </a:solidFill>
              </a:rPr>
              <a:t>determines Department</a:t>
            </a:r>
            <a:r>
              <a:rPr lang="en-US" dirty="0" smtClean="0"/>
              <a:t> </a:t>
            </a:r>
            <a:r>
              <a:rPr lang="en-US" dirty="0"/>
              <a:t>functional dependency, a Buyer </a:t>
            </a:r>
            <a:r>
              <a:rPr lang="en-US" dirty="0" smtClean="0"/>
              <a:t>is paired </a:t>
            </a:r>
            <a:r>
              <a:rPr lang="en-US" dirty="0"/>
              <a:t>with one and only one value of Department</a:t>
            </a:r>
            <a:r>
              <a:rPr lang="en-US" dirty="0" smtClean="0"/>
              <a:t>.</a:t>
            </a:r>
          </a:p>
          <a:p>
            <a:r>
              <a:rPr lang="en-US" dirty="0" smtClean="0"/>
              <a:t>Notice </a:t>
            </a:r>
            <a:r>
              <a:rPr lang="en-US" dirty="0"/>
              <a:t>that a buyer </a:t>
            </a:r>
            <a:r>
              <a:rPr lang="en-US" dirty="0" smtClean="0"/>
              <a:t>can appear </a:t>
            </a:r>
            <a:r>
              <a:rPr lang="en-US" dirty="0"/>
              <a:t>more than once in the table, but, if so, that buyer is always paired with the </a:t>
            </a:r>
            <a:r>
              <a:rPr lang="en-US" dirty="0" smtClean="0"/>
              <a:t>same department.</a:t>
            </a:r>
          </a:p>
          <a:p>
            <a:r>
              <a:rPr lang="en-US" dirty="0" smtClean="0"/>
              <a:t>This </a:t>
            </a:r>
            <a:r>
              <a:rPr lang="en-US" dirty="0"/>
              <a:t>is true for all functional dependencies. If </a:t>
            </a:r>
            <a:r>
              <a:rPr lang="en-US" b="1" dirty="0">
                <a:solidFill>
                  <a:srgbClr val="0099CC"/>
                </a:solidFill>
              </a:rPr>
              <a:t>A </a:t>
            </a:r>
            <a:r>
              <a:rPr lang="en-US" b="1" dirty="0" smtClean="0">
                <a:solidFill>
                  <a:srgbClr val="0099CC"/>
                </a:solidFill>
              </a:rPr>
              <a:t>determines </a:t>
            </a:r>
            <a:r>
              <a:rPr lang="en-US" b="1" dirty="0">
                <a:solidFill>
                  <a:srgbClr val="0099CC"/>
                </a:solidFill>
              </a:rPr>
              <a:t>B</a:t>
            </a:r>
            <a:r>
              <a:rPr lang="en-US" dirty="0"/>
              <a:t>, then each value </a:t>
            </a:r>
            <a:r>
              <a:rPr lang="en-US" dirty="0" smtClean="0"/>
              <a:t>of A </a:t>
            </a:r>
            <a:r>
              <a:rPr lang="en-US" dirty="0"/>
              <a:t>will be paired with one and only one value of B. A particular value of A may </a:t>
            </a:r>
            <a:r>
              <a:rPr lang="en-US" dirty="0" smtClean="0"/>
              <a:t>appear more </a:t>
            </a:r>
            <a:r>
              <a:rPr lang="en-US" dirty="0"/>
              <a:t>than once in the relation, but, if so, it is always paired with the same value of B.</a:t>
            </a:r>
          </a:p>
          <a:p>
            <a:r>
              <a:rPr lang="en-US" dirty="0"/>
              <a:t>Note, too, that the reverse is not necessarily true. If </a:t>
            </a:r>
            <a:r>
              <a:rPr lang="en-US" b="1" dirty="0">
                <a:solidFill>
                  <a:srgbClr val="0099CC"/>
                </a:solidFill>
              </a:rPr>
              <a:t>A </a:t>
            </a:r>
            <a:r>
              <a:rPr lang="en-US" b="1" dirty="0" smtClean="0">
                <a:solidFill>
                  <a:srgbClr val="0099CC"/>
                </a:solidFill>
              </a:rPr>
              <a:t>determines B</a:t>
            </a:r>
            <a:r>
              <a:rPr lang="en-US" dirty="0"/>
              <a:t>, then a value of B may </a:t>
            </a:r>
            <a:r>
              <a:rPr lang="en-US" dirty="0" smtClean="0"/>
              <a:t>be paired </a:t>
            </a:r>
            <a:r>
              <a:rPr lang="en-US" dirty="0"/>
              <a:t>with many values of A.</a:t>
            </a:r>
            <a:endParaRPr lang="en-US" dirty="0" smtClean="0">
              <a:latin typeface="Arial" panose="020B0604020202020204" pitchFamily="34" charset="0"/>
            </a:endParaRPr>
          </a:p>
        </p:txBody>
      </p:sp>
    </p:spTree>
    <p:extLst>
      <p:ext uri="{BB962C8B-B14F-4D97-AF65-F5344CB8AC3E}">
        <p14:creationId xmlns:p14="http://schemas.microsoft.com/office/powerpoint/2010/main" val="40392450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1370922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You cannot always determine functional dependencies from sample data.</a:t>
            </a:r>
          </a:p>
          <a:p>
            <a:r>
              <a:rPr lang="en-US" dirty="0" smtClean="0"/>
              <a:t>You </a:t>
            </a:r>
            <a:r>
              <a:rPr lang="en-US" dirty="0"/>
              <a:t>may not have any sample data, or you may have just a few rows </a:t>
            </a:r>
            <a:r>
              <a:rPr lang="en-US" dirty="0" smtClean="0"/>
              <a:t>that are </a:t>
            </a:r>
            <a:r>
              <a:rPr lang="en-US" dirty="0"/>
              <a:t>not representative of all of the data conditions. In such cases, you must ask the users who are experts in the application that creates the data</a:t>
            </a:r>
            <a:r>
              <a:rPr lang="en-US" dirty="0" smtClean="0"/>
              <a:t>.</a:t>
            </a:r>
          </a:p>
          <a:p>
            <a:r>
              <a:rPr lang="en-US" dirty="0" smtClean="0"/>
              <a:t>For </a:t>
            </a:r>
            <a:r>
              <a:rPr lang="en-US" dirty="0"/>
              <a:t>the SKU_DATA table, you would ask questions such as, “Is a Buyer always associated with the same Department?” and “Can a Department have more than one Buyer</a:t>
            </a:r>
            <a:r>
              <a:rPr lang="en-US" dirty="0" smtClean="0"/>
              <a:t>?”</a:t>
            </a:r>
          </a:p>
          <a:p>
            <a:r>
              <a:rPr lang="en-US" dirty="0" smtClean="0"/>
              <a:t>In </a:t>
            </a:r>
            <a:r>
              <a:rPr lang="en-US" dirty="0"/>
              <a:t>most cases, answers to such questions are more reliable than sample data. When in doubt, </a:t>
            </a:r>
            <a:r>
              <a:rPr lang="en-US" dirty="0" smtClean="0"/>
              <a:t>trust the </a:t>
            </a:r>
            <a:r>
              <a:rPr lang="en-US" dirty="0"/>
              <a:t>users.</a:t>
            </a:r>
          </a:p>
          <a:p>
            <a:endParaRPr lang="en-US" dirty="0" smtClean="0">
              <a:latin typeface="Arial" panose="020B0604020202020204" pitchFamily="34" charset="0"/>
            </a:endParaRPr>
          </a:p>
        </p:txBody>
      </p:sp>
    </p:spTree>
    <p:extLst>
      <p:ext uri="{BB962C8B-B14F-4D97-AF65-F5344CB8AC3E}">
        <p14:creationId xmlns:p14="http://schemas.microsoft.com/office/powerpoint/2010/main" val="13620871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7318488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a:ln/>
        </p:spPr>
      </p:sp>
      <p:sp>
        <p:nvSpPr>
          <p:cNvPr id="552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6577365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What do you do if a table has no candidate keys</a:t>
            </a:r>
            <a:r>
              <a:rPr lang="en-US" dirty="0" smtClean="0"/>
              <a:t>?</a:t>
            </a:r>
          </a:p>
          <a:p>
            <a:r>
              <a:rPr lang="en-US" dirty="0" smtClean="0"/>
              <a:t>In </a:t>
            </a:r>
            <a:r>
              <a:rPr lang="en-US" dirty="0"/>
              <a:t>that case, define </a:t>
            </a:r>
            <a:r>
              <a:rPr lang="en-US" dirty="0" smtClean="0"/>
              <a:t>the primary </a:t>
            </a:r>
            <a:r>
              <a:rPr lang="en-US" dirty="0"/>
              <a:t>key as the collection of all of the columns in the table</a:t>
            </a:r>
            <a:r>
              <a:rPr lang="en-US" dirty="0" smtClean="0"/>
              <a:t>.</a:t>
            </a:r>
          </a:p>
          <a:p>
            <a:r>
              <a:rPr lang="en-US" dirty="0" smtClean="0"/>
              <a:t>Because there </a:t>
            </a:r>
            <a:r>
              <a:rPr lang="en-US" dirty="0"/>
              <a:t>are no duplicate rows in a stored relation, the combination of all of the </a:t>
            </a:r>
            <a:r>
              <a:rPr lang="en-US" dirty="0" smtClean="0"/>
              <a:t>columns of </a:t>
            </a:r>
            <a:r>
              <a:rPr lang="en-US" dirty="0"/>
              <a:t>the table will always be unique</a:t>
            </a:r>
            <a:r>
              <a:rPr lang="en-US" dirty="0" smtClean="0"/>
              <a:t>.</a:t>
            </a:r>
          </a:p>
          <a:p>
            <a:r>
              <a:rPr lang="en-US" dirty="0" smtClean="0"/>
              <a:t>Again</a:t>
            </a:r>
            <a:r>
              <a:rPr lang="en-US" dirty="0"/>
              <a:t>, although tables generated by SQL </a:t>
            </a:r>
            <a:r>
              <a:rPr lang="en-US" dirty="0" smtClean="0"/>
              <a:t>manipulation may </a:t>
            </a:r>
            <a:r>
              <a:rPr lang="en-US" dirty="0"/>
              <a:t>have duplicate rows, the tables that you design to be stored should never </a:t>
            </a:r>
            <a:r>
              <a:rPr lang="en-US" dirty="0" smtClean="0"/>
              <a:t>be constructed </a:t>
            </a:r>
            <a:r>
              <a:rPr lang="en-US" dirty="0"/>
              <a:t>to have data duplication</a:t>
            </a:r>
            <a:r>
              <a:rPr lang="en-US" dirty="0" smtClean="0"/>
              <a:t>.</a:t>
            </a:r>
          </a:p>
          <a:p>
            <a:r>
              <a:rPr lang="en-US" dirty="0" smtClean="0"/>
              <a:t>Thus</a:t>
            </a:r>
            <a:r>
              <a:rPr lang="en-US" dirty="0"/>
              <a:t>, the combination of all columns is always </a:t>
            </a:r>
            <a:r>
              <a:rPr lang="en-US" dirty="0" smtClean="0"/>
              <a:t>a candidate </a:t>
            </a:r>
            <a:r>
              <a:rPr lang="en-US" dirty="0"/>
              <a:t>key.</a:t>
            </a:r>
            <a:endParaRPr lang="en-US" dirty="0" smtClean="0">
              <a:latin typeface="Arial" panose="020B0604020202020204" pitchFamily="34" charset="0"/>
            </a:endParaRPr>
          </a:p>
        </p:txBody>
      </p:sp>
    </p:spTree>
    <p:extLst>
      <p:ext uri="{BB962C8B-B14F-4D97-AF65-F5344CB8AC3E}">
        <p14:creationId xmlns:p14="http://schemas.microsoft.com/office/powerpoint/2010/main" val="1384120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noChangeAspect="1" noChangeArrowheads="1" noTextEdit="1"/>
          </p:cNvSpPr>
          <p:nvPr>
            <p:ph type="sldImg"/>
          </p:nvPr>
        </p:nvSpPr>
        <p:spPr>
          <a:ln/>
        </p:spPr>
      </p:sp>
      <p:sp>
        <p:nvSpPr>
          <p:cNvPr id="102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7109113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9529221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9385809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9513724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5275186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6364712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8799511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While  we  have  defined  a  </a:t>
            </a:r>
            <a:r>
              <a:rPr lang="en-US" b="1" i="1" dirty="0">
                <a:solidFill>
                  <a:srgbClr val="0099CC"/>
                </a:solidFill>
              </a:rPr>
              <a:t>referential  integrity  constraint</a:t>
            </a:r>
            <a:r>
              <a:rPr lang="en-US" i="1" dirty="0"/>
              <a:t>  </a:t>
            </a:r>
            <a:r>
              <a:rPr lang="en-US" dirty="0"/>
              <a:t>to  require  </a:t>
            </a:r>
            <a:r>
              <a:rPr lang="en-US" dirty="0" smtClean="0"/>
              <a:t>a corresponding  </a:t>
            </a:r>
            <a:r>
              <a:rPr lang="en-US" dirty="0"/>
              <a:t>primary  key  value  in  the  linked  table,  the  </a:t>
            </a:r>
            <a:r>
              <a:rPr lang="en-US" dirty="0" smtClean="0"/>
              <a:t>technical definition </a:t>
            </a:r>
            <a:r>
              <a:rPr lang="en-US" dirty="0"/>
              <a:t>of the referential integrity constraint allows for one other option—that the foreign key cell in the table is </a:t>
            </a:r>
            <a:r>
              <a:rPr lang="en-US" b="1" i="1" dirty="0">
                <a:solidFill>
                  <a:srgbClr val="0099CC"/>
                </a:solidFill>
              </a:rPr>
              <a:t>empty</a:t>
            </a:r>
            <a:r>
              <a:rPr lang="en-US" i="1" dirty="0"/>
              <a:t> </a:t>
            </a:r>
            <a:r>
              <a:rPr lang="en-US" dirty="0"/>
              <a:t>and </a:t>
            </a:r>
            <a:r>
              <a:rPr lang="en-US" b="1" i="1" dirty="0">
                <a:solidFill>
                  <a:srgbClr val="0099CC"/>
                </a:solidFill>
              </a:rPr>
              <a:t>does not have a </a:t>
            </a:r>
            <a:r>
              <a:rPr lang="en-US" b="1" i="1" dirty="0" smtClean="0">
                <a:solidFill>
                  <a:srgbClr val="0099CC"/>
                </a:solidFill>
              </a:rPr>
              <a:t>value</a:t>
            </a:r>
            <a:r>
              <a:rPr lang="en-US" i="1" dirty="0" smtClean="0"/>
              <a:t>.</a:t>
            </a:r>
          </a:p>
          <a:p>
            <a:r>
              <a:rPr lang="en-US" dirty="0" smtClean="0"/>
              <a:t>If </a:t>
            </a:r>
            <a:r>
              <a:rPr lang="en-US" dirty="0"/>
              <a:t>a cell in a </a:t>
            </a:r>
            <a:r>
              <a:rPr lang="en-US" dirty="0" smtClean="0"/>
              <a:t>table does </a:t>
            </a:r>
            <a:r>
              <a:rPr lang="en-US" dirty="0"/>
              <a:t>not have a value, it is said to have a </a:t>
            </a:r>
            <a:r>
              <a:rPr lang="en-US" b="1" dirty="0">
                <a:solidFill>
                  <a:srgbClr val="0099CC"/>
                </a:solidFill>
              </a:rPr>
              <a:t>null value</a:t>
            </a:r>
            <a:r>
              <a:rPr lang="en-US" dirty="0"/>
              <a:t> (we will discuss null values </a:t>
            </a:r>
            <a:r>
              <a:rPr lang="en-US" dirty="0" smtClean="0"/>
              <a:t>in Chapter </a:t>
            </a:r>
            <a:r>
              <a:rPr lang="en-US" dirty="0"/>
              <a:t>4</a:t>
            </a:r>
            <a:r>
              <a:rPr lang="en-US" dirty="0" smtClean="0"/>
              <a:t>).</a:t>
            </a:r>
          </a:p>
          <a:p>
            <a:r>
              <a:rPr lang="en-US" dirty="0" smtClean="0"/>
              <a:t>It </a:t>
            </a:r>
            <a:r>
              <a:rPr lang="en-US" dirty="0"/>
              <a:t>is difficult to imagine a foreign key having null values in a real database </a:t>
            </a:r>
            <a:r>
              <a:rPr lang="en-US" dirty="0" smtClean="0"/>
              <a:t>when </a:t>
            </a:r>
            <a:r>
              <a:rPr lang="en-US" dirty="0"/>
              <a:t>the referential integrity constraint is actually in use, and we will stick with our basic </a:t>
            </a:r>
            <a:r>
              <a:rPr lang="en-US" dirty="0" smtClean="0"/>
              <a:t>definition </a:t>
            </a:r>
            <a:r>
              <a:rPr lang="en-US" dirty="0"/>
              <a:t>of the referential integrity constraint in this book. At the same time, be aware that the complete, formal definition of the referential integrity constraint does allow for </a:t>
            </a:r>
            <a:r>
              <a:rPr lang="en-US" dirty="0" smtClean="0"/>
              <a:t>null values </a:t>
            </a:r>
            <a:r>
              <a:rPr lang="en-US" dirty="0"/>
              <a:t>in foreign key columns.</a:t>
            </a:r>
          </a:p>
          <a:p>
            <a:endParaRPr lang="en-US" dirty="0" smtClean="0">
              <a:latin typeface="Arial" panose="020B0604020202020204" pitchFamily="34" charset="0"/>
            </a:endParaRPr>
          </a:p>
        </p:txBody>
      </p:sp>
    </p:spTree>
    <p:extLst>
      <p:ext uri="{BB962C8B-B14F-4D97-AF65-F5344CB8AC3E}">
        <p14:creationId xmlns:p14="http://schemas.microsoft.com/office/powerpoint/2010/main" val="11033621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5779921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Rot="1" noChangeAspect="1" noChangeArrowheads="1" noTextEdit="1"/>
          </p:cNvSpPr>
          <p:nvPr>
            <p:ph type="sldImg"/>
          </p:nvPr>
        </p:nvSpPr>
        <p:spPr>
          <a:ln/>
        </p:spPr>
      </p:sp>
      <p:sp>
        <p:nvSpPr>
          <p:cNvPr id="737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12128622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Rot="1" noChangeAspect="1" noChangeArrowheads="1" noTextEdit="1"/>
          </p:cNvSpPr>
          <p:nvPr>
            <p:ph type="sldImg"/>
          </p:nvPr>
        </p:nvSpPr>
        <p:spPr>
          <a:ln/>
        </p:spPr>
      </p:sp>
      <p:sp>
        <p:nvSpPr>
          <p:cNvPr id="716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090493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6018609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4350818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Rot="1" noChangeAspect="1" noChangeArrowheads="1" noTextEdit="1"/>
          </p:cNvSpPr>
          <p:nvPr>
            <p:ph type="sldImg"/>
          </p:nvPr>
        </p:nvSpPr>
        <p:spPr>
          <a:ln/>
        </p:spPr>
      </p:sp>
      <p:sp>
        <p:nvSpPr>
          <p:cNvPr id="368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8864361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Rot="1" noChangeAspect="1" noChangeArrowheads="1" noTextEdit="1"/>
          </p:cNvSpPr>
          <p:nvPr>
            <p:ph type="sldImg"/>
          </p:nvPr>
        </p:nvSpPr>
        <p:spPr>
          <a:ln/>
        </p:spPr>
      </p:sp>
      <p:sp>
        <p:nvSpPr>
          <p:cNvPr id="778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1403366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Rot="1" noChangeAspect="1" noChangeArrowheads="1" noTextEdit="1"/>
          </p:cNvSpPr>
          <p:nvPr>
            <p:ph type="sldImg"/>
          </p:nvPr>
        </p:nvSpPr>
        <p:spPr>
          <a:ln/>
        </p:spPr>
      </p:sp>
      <p:sp>
        <p:nvSpPr>
          <p:cNvPr id="798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There is another, more intuitive way to think about normalization. Do </a:t>
            </a:r>
            <a:r>
              <a:rPr lang="en-US" dirty="0" smtClean="0"/>
              <a:t>you remember </a:t>
            </a:r>
            <a:r>
              <a:rPr lang="en-US" dirty="0"/>
              <a:t>your eighth-grade English teacher? She said that every </a:t>
            </a:r>
            <a:r>
              <a:rPr lang="en-US" dirty="0" smtClean="0"/>
              <a:t>paragraph should </a:t>
            </a:r>
            <a:r>
              <a:rPr lang="en-US" dirty="0"/>
              <a:t>have a single theme. If you write a paragraph that has two themes, </a:t>
            </a:r>
            <a:r>
              <a:rPr lang="en-US" dirty="0" smtClean="0"/>
              <a:t>you should </a:t>
            </a:r>
            <a:r>
              <a:rPr lang="en-US" dirty="0"/>
              <a:t>break it up into two paragraphs, each with a single theme.</a:t>
            </a:r>
          </a:p>
          <a:p>
            <a:r>
              <a:rPr lang="en-US" dirty="0"/>
              <a:t>The problem with the EQUIPMENT_REPAIR relation is that it has two themes: </a:t>
            </a:r>
            <a:r>
              <a:rPr lang="en-US" dirty="0" smtClean="0"/>
              <a:t>one about </a:t>
            </a:r>
            <a:r>
              <a:rPr lang="en-US" dirty="0"/>
              <a:t>repairs and a second about items. We eliminated modification anomalies </a:t>
            </a:r>
            <a:r>
              <a:rPr lang="en-US" dirty="0" smtClean="0"/>
              <a:t>by breaking </a:t>
            </a:r>
            <a:r>
              <a:rPr lang="en-US" dirty="0"/>
              <a:t>that single table with two themes into two tables, each with a single theme.</a:t>
            </a:r>
          </a:p>
          <a:p>
            <a:r>
              <a:rPr lang="en-US" dirty="0"/>
              <a:t>Sometimes, it is helpful to look at a table and ask, “How many themes does it have</a:t>
            </a:r>
            <a:r>
              <a:rPr lang="en-US" dirty="0" smtClean="0"/>
              <a:t>?”</a:t>
            </a:r>
          </a:p>
          <a:p>
            <a:r>
              <a:rPr lang="en-US" dirty="0" smtClean="0"/>
              <a:t>If it </a:t>
            </a:r>
            <a:r>
              <a:rPr lang="en-US" dirty="0"/>
              <a:t>has more than one, then redefine the table so that it has a single theme.</a:t>
            </a:r>
            <a:endParaRPr lang="en-US" dirty="0" smtClean="0">
              <a:latin typeface="Arial" panose="020B0604020202020204" pitchFamily="34" charset="0"/>
            </a:endParaRPr>
          </a:p>
        </p:txBody>
      </p:sp>
    </p:spTree>
    <p:extLst>
      <p:ext uri="{BB962C8B-B14F-4D97-AF65-F5344CB8AC3E}">
        <p14:creationId xmlns:p14="http://schemas.microsoft.com/office/powerpoint/2010/main" val="27614798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Rot="1" noChangeAspect="1" noChangeArrowheads="1" noTextEdit="1"/>
          </p:cNvSpPr>
          <p:nvPr>
            <p:ph type="sldImg"/>
          </p:nvPr>
        </p:nvSpPr>
        <p:spPr>
          <a:ln/>
        </p:spPr>
      </p:sp>
      <p:sp>
        <p:nvSpPr>
          <p:cNvPr id="819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16772975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ChangeArrowheads="1" noTextEdit="1"/>
          </p:cNvSpPr>
          <p:nvPr>
            <p:ph type="sldImg"/>
          </p:nvPr>
        </p:nvSpPr>
        <p:spPr>
          <a:ln/>
        </p:spPr>
      </p:sp>
      <p:sp>
        <p:nvSpPr>
          <p:cNvPr id="839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462690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77025185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3655968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54120961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Rot="1" noChangeAspect="1" noChangeArrowheads="1" noTextEdit="1"/>
          </p:cNvSpPr>
          <p:nvPr>
            <p:ph type="sldImg"/>
          </p:nvPr>
        </p:nvSpPr>
        <p:spPr>
          <a:ln/>
        </p:spPr>
      </p:sp>
      <p:sp>
        <p:nvSpPr>
          <p:cNvPr id="921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643557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You can design the new database to store this data as two separate tables, </a:t>
            </a:r>
            <a:r>
              <a:rPr lang="en-US" dirty="0" smtClean="0"/>
              <a:t>or you </a:t>
            </a:r>
            <a:r>
              <a:rPr lang="en-US" dirty="0"/>
              <a:t>can join the tables together and design the database with just one table. </a:t>
            </a:r>
            <a:endParaRPr lang="en-US" dirty="0" smtClean="0"/>
          </a:p>
          <a:p>
            <a:r>
              <a:rPr lang="en-US" dirty="0" smtClean="0"/>
              <a:t>Each alternative </a:t>
            </a:r>
            <a:r>
              <a:rPr lang="en-US" dirty="0"/>
              <a:t>has advantages and disadvantages. When you make the decision to </a:t>
            </a:r>
            <a:r>
              <a:rPr lang="en-US" dirty="0" smtClean="0"/>
              <a:t>use one </a:t>
            </a:r>
            <a:r>
              <a:rPr lang="en-US" dirty="0"/>
              <a:t>design, you obtain certain advantages at the expense of certain costs</a:t>
            </a:r>
            <a:r>
              <a:rPr lang="en-US" dirty="0" smtClean="0"/>
              <a:t>.</a:t>
            </a:r>
          </a:p>
          <a:p>
            <a:r>
              <a:rPr lang="en-US" dirty="0" smtClean="0"/>
              <a:t>The purpose of </a:t>
            </a:r>
            <a:r>
              <a:rPr lang="en-US" dirty="0"/>
              <a:t>this chapter is to help you understand those advantages and costs.</a:t>
            </a:r>
            <a:endParaRPr lang="en-US" dirty="0" smtClean="0">
              <a:latin typeface="Arial" panose="020B0604020202020204" pitchFamily="34" charset="0"/>
            </a:endParaRPr>
          </a:p>
        </p:txBody>
      </p:sp>
    </p:spTree>
    <p:extLst>
      <p:ext uri="{BB962C8B-B14F-4D97-AF65-F5344CB8AC3E}">
        <p14:creationId xmlns:p14="http://schemas.microsoft.com/office/powerpoint/2010/main" val="41516093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96490231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19994863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79855298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Rot="1" noChangeAspect="1" noChangeArrowheads="1" noTextEdit="1"/>
          </p:cNvSpPr>
          <p:nvPr>
            <p:ph type="sldImg"/>
          </p:nvPr>
        </p:nvSpPr>
        <p:spPr>
          <a:ln/>
        </p:spPr>
      </p:sp>
      <p:sp>
        <p:nvSpPr>
          <p:cNvPr id="1003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53800201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Rot="1" noChangeAspect="1" noChangeArrowheads="1" noTextEdit="1"/>
          </p:cNvSpPr>
          <p:nvPr>
            <p:ph type="sldImg"/>
          </p:nvPr>
        </p:nvSpPr>
        <p:spPr>
          <a:ln/>
        </p:spPr>
      </p:sp>
      <p:sp>
        <p:nvSpPr>
          <p:cNvPr id="1024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50775281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Rot="1" noChangeAspect="1" noChangeArrowheads="1" noTextEdit="1"/>
          </p:cNvSpPr>
          <p:nvPr>
            <p:ph type="sldImg"/>
          </p:nvPr>
        </p:nvSpPr>
        <p:spPr>
          <a:ln/>
        </p:spPr>
      </p:sp>
      <p:sp>
        <p:nvSpPr>
          <p:cNvPr id="1044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61760272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8608108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6476113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12616084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574677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To understand why this is an odd table, suppose that Nancy Meyers is assigned </a:t>
            </a:r>
            <a:r>
              <a:rPr lang="en-US" dirty="0" smtClean="0"/>
              <a:t>a new </a:t>
            </a:r>
            <a:r>
              <a:rPr lang="en-US" dirty="0"/>
              <a:t>SKU, say 101300. What addition should we make to this table</a:t>
            </a:r>
            <a:r>
              <a:rPr lang="en-US" dirty="0" smtClean="0"/>
              <a:t>?</a:t>
            </a:r>
          </a:p>
          <a:p>
            <a:r>
              <a:rPr lang="en-US" dirty="0" smtClean="0"/>
              <a:t>Clearly</a:t>
            </a:r>
            <a:r>
              <a:rPr lang="en-US" dirty="0"/>
              <a:t>, we </a:t>
            </a:r>
            <a:r>
              <a:rPr lang="en-US" dirty="0" smtClean="0"/>
              <a:t>need to </a:t>
            </a:r>
            <a:r>
              <a:rPr lang="en-US" dirty="0"/>
              <a:t>add a row for the new SKU, but if we add just one row, say the row ('Nancy Meyers</a:t>
            </a:r>
            <a:r>
              <a:rPr lang="en-US" dirty="0" smtClean="0"/>
              <a:t>', 101300</a:t>
            </a:r>
            <a:r>
              <a:rPr lang="en-US" dirty="0"/>
              <a:t>, 'Art'), it will appear that she manages product 101300 as an Art major, but </a:t>
            </a:r>
            <a:r>
              <a:rPr lang="en-US" dirty="0" smtClean="0"/>
              <a:t>not as </a:t>
            </a:r>
            <a:r>
              <a:rPr lang="en-US" dirty="0"/>
              <a:t>an Info Systems major</a:t>
            </a:r>
            <a:r>
              <a:rPr lang="en-US" dirty="0" smtClean="0"/>
              <a:t>.</a:t>
            </a:r>
          </a:p>
          <a:p>
            <a:r>
              <a:rPr lang="en-US" dirty="0" smtClean="0"/>
              <a:t>To </a:t>
            </a:r>
            <a:r>
              <a:rPr lang="en-US" dirty="0"/>
              <a:t>avoid such an illogical state, we need to add two rows:</a:t>
            </a:r>
          </a:p>
          <a:p>
            <a:r>
              <a:rPr lang="en-US" dirty="0"/>
              <a:t>('Nancy Meyers', 101300, 'Art') and ('Nancy Meyers', 101300, 'Info Systems</a:t>
            </a:r>
            <a:r>
              <a:rPr lang="en-US" dirty="0" smtClean="0"/>
              <a:t>').</a:t>
            </a:r>
          </a:p>
          <a:p>
            <a:r>
              <a:rPr lang="en-US" dirty="0" smtClean="0">
                <a:latin typeface="Arial" panose="020B0604020202020204" pitchFamily="34" charset="0"/>
              </a:rPr>
              <a:t>Now, that is strange!</a:t>
            </a:r>
            <a:endParaRPr lang="en-US" dirty="0">
              <a:latin typeface="Arial" panose="020B0604020202020204" pitchFamily="34" charset="0"/>
            </a:endParaRPr>
          </a:p>
          <a:p>
            <a:endParaRPr lang="en-US" dirty="0" smtClean="0">
              <a:latin typeface="Arial" panose="020B0604020202020204" pitchFamily="34" charset="0"/>
            </a:endParaRPr>
          </a:p>
        </p:txBody>
      </p:sp>
    </p:spTree>
    <p:extLst>
      <p:ext uri="{BB962C8B-B14F-4D97-AF65-F5344CB8AC3E}">
        <p14:creationId xmlns:p14="http://schemas.microsoft.com/office/powerpoint/2010/main" val="168811393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To understand why this is an odd table, suppose that Nancy Meyers is assigned </a:t>
            </a:r>
            <a:r>
              <a:rPr lang="en-US" dirty="0" smtClean="0"/>
              <a:t>a new </a:t>
            </a:r>
            <a:r>
              <a:rPr lang="en-US" dirty="0"/>
              <a:t>SKU, say 101300. What addition should we make to this table</a:t>
            </a:r>
            <a:r>
              <a:rPr lang="en-US" dirty="0" smtClean="0"/>
              <a:t>?</a:t>
            </a:r>
          </a:p>
          <a:p>
            <a:r>
              <a:rPr lang="en-US" dirty="0" smtClean="0"/>
              <a:t>Clearly</a:t>
            </a:r>
            <a:r>
              <a:rPr lang="en-US" dirty="0"/>
              <a:t>, we </a:t>
            </a:r>
            <a:r>
              <a:rPr lang="en-US" dirty="0" smtClean="0"/>
              <a:t>need to </a:t>
            </a:r>
            <a:r>
              <a:rPr lang="en-US" dirty="0"/>
              <a:t>add a row for the new SKU, but if we add just one row, say the row ('Nancy Meyers</a:t>
            </a:r>
            <a:r>
              <a:rPr lang="en-US" dirty="0" smtClean="0"/>
              <a:t>', 101300</a:t>
            </a:r>
            <a:r>
              <a:rPr lang="en-US" dirty="0"/>
              <a:t>, 'Art'), it will appear that she manages product 101300 as an Art major, but </a:t>
            </a:r>
            <a:r>
              <a:rPr lang="en-US" dirty="0" smtClean="0"/>
              <a:t>not as </a:t>
            </a:r>
            <a:r>
              <a:rPr lang="en-US" dirty="0"/>
              <a:t>an Info Systems major</a:t>
            </a:r>
            <a:r>
              <a:rPr lang="en-US" dirty="0" smtClean="0"/>
              <a:t>.</a:t>
            </a:r>
          </a:p>
          <a:p>
            <a:r>
              <a:rPr lang="en-US" dirty="0" smtClean="0"/>
              <a:t>To </a:t>
            </a:r>
            <a:r>
              <a:rPr lang="en-US" dirty="0"/>
              <a:t>avoid such an illogical state, we need to add two rows:</a:t>
            </a:r>
          </a:p>
          <a:p>
            <a:r>
              <a:rPr lang="en-US" dirty="0"/>
              <a:t>('Nancy Meyers', 101300, 'Art') and ('Nancy Meyers', 101300, 'Info Systems</a:t>
            </a:r>
            <a:r>
              <a:rPr lang="en-US" dirty="0" smtClean="0"/>
              <a:t>').</a:t>
            </a:r>
          </a:p>
          <a:p>
            <a:r>
              <a:rPr lang="en-US" dirty="0" smtClean="0">
                <a:latin typeface="Arial" panose="020B0604020202020204" pitchFamily="34" charset="0"/>
              </a:rPr>
              <a:t>Now, that is strange!</a:t>
            </a:r>
            <a:endParaRPr lang="en-US" dirty="0">
              <a:latin typeface="Arial" panose="020B0604020202020204" pitchFamily="34" charset="0"/>
            </a:endParaRPr>
          </a:p>
          <a:p>
            <a:endParaRPr lang="en-US" dirty="0" smtClean="0">
              <a:latin typeface="Arial" panose="020B0604020202020204" pitchFamily="34" charset="0"/>
            </a:endParaRPr>
          </a:p>
        </p:txBody>
      </p:sp>
    </p:spTree>
    <p:extLst>
      <p:ext uri="{BB962C8B-B14F-4D97-AF65-F5344CB8AC3E}">
        <p14:creationId xmlns:p14="http://schemas.microsoft.com/office/powerpoint/2010/main" val="187638546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17506962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Image Placeholder 1"/>
          <p:cNvSpPr>
            <a:spLocks noGrp="1" noRot="1" noChangeAspect="1" noTextEdit="1"/>
          </p:cNvSpPr>
          <p:nvPr>
            <p:ph type="sldImg"/>
          </p:nvPr>
        </p:nvSpPr>
        <p:spPr>
          <a:ln/>
        </p:spPr>
      </p:sp>
      <p:sp>
        <p:nvSpPr>
          <p:cNvPr id="1126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endParaRPr>
          </a:p>
        </p:txBody>
      </p:sp>
      <p:sp>
        <p:nvSpPr>
          <p:cNvPr id="1126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C93C346-CB58-4226-BB2D-EFDB12997343}" type="slidenum">
              <a:rPr lang="en-US"/>
              <a:pPr>
                <a:spcBef>
                  <a:spcPct val="0"/>
                </a:spcBef>
              </a:pPr>
              <a:t>62</a:t>
            </a:fld>
            <a:endParaRPr lang="en-US"/>
          </a:p>
        </p:txBody>
      </p:sp>
    </p:spTree>
    <p:extLst>
      <p:ext uri="{BB962C8B-B14F-4D97-AF65-F5344CB8AC3E}">
        <p14:creationId xmlns:p14="http://schemas.microsoft.com/office/powerpoint/2010/main" val="26974203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a:xfrm>
            <a:off x="1152525" y="692150"/>
            <a:ext cx="4554538" cy="3416300"/>
          </a:xfrm>
          <a:ln/>
        </p:spPr>
      </p:sp>
      <p:sp>
        <p:nvSpPr>
          <p:cNvPr id="11469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480" tIns="44446" rIns="90480" bIns="44446"/>
          <a:lstStyle/>
          <a:p>
            <a:endParaRPr lang="en-US" smtClean="0">
              <a:latin typeface="Arial" panose="020B0604020202020204" pitchFamily="34" charset="0"/>
            </a:endParaRPr>
          </a:p>
        </p:txBody>
      </p:sp>
    </p:spTree>
    <p:extLst>
      <p:ext uri="{BB962C8B-B14F-4D97-AF65-F5344CB8AC3E}">
        <p14:creationId xmlns:p14="http://schemas.microsoft.com/office/powerpoint/2010/main" val="4132216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784056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Rot="1" noChangeAspect="1" noChangeArrowheads="1" noTextEdit="1"/>
          </p:cNvSpPr>
          <p:nvPr>
            <p:ph type="sldImg"/>
          </p:nvPr>
        </p:nvSpPr>
        <p:spPr>
          <a:ln/>
        </p:spPr>
      </p:sp>
      <p:sp>
        <p:nvSpPr>
          <p:cNvPr id="184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6236360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Rot="1" noChangeAspect="1" noChangeArrowheads="1" noTextEdit="1"/>
          </p:cNvSpPr>
          <p:nvPr>
            <p:ph type="sldImg"/>
          </p:nvPr>
        </p:nvSpPr>
        <p:spPr>
          <a:ln/>
        </p:spPr>
      </p:sp>
      <p:sp>
        <p:nvSpPr>
          <p:cNvPr id="204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75597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solidFill>
            <a:srgbClr val="5F978D"/>
          </a:solidFill>
        </p:spPr>
        <p:txBody>
          <a:bodyPr/>
          <a:lstStyle/>
          <a:p>
            <a:r>
              <a:rPr lang="en-US"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Footer Placeholder 3"/>
          <p:cNvSpPr>
            <a:spLocks noGrp="1"/>
          </p:cNvSpPr>
          <p:nvPr>
            <p:ph type="ftr" sz="quarter" idx="10"/>
          </p:nvPr>
        </p:nvSpPr>
        <p:spPr>
          <a:xfrm>
            <a:off x="457200" y="6248400"/>
            <a:ext cx="5486400" cy="476250"/>
          </a:xfrm>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lvl1pPr>
              <a:defRPr dirty="0" smtClean="0">
                <a:solidFill>
                  <a:srgbClr val="7B7ABB"/>
                </a:solidFill>
              </a:defRPr>
            </a:lvl1pPr>
          </a:lstStyle>
          <a:p>
            <a:pPr>
              <a:defRPr/>
            </a:pPr>
            <a:r>
              <a:rPr lang="en-US" smtClean="0"/>
              <a:t>3-</a:t>
            </a:r>
            <a:fld id="{0E757950-8CF6-45C3-A0FB-5536038192BB}"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151875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smtClean="0"/>
              <a:t>KROENKE AND AUER - DATABASE PROCESSING, 14th Edition  © 2016 Pearson Education, Inc.</a:t>
            </a:r>
            <a:endParaRPr lang="en-US"/>
          </a:p>
        </p:txBody>
      </p:sp>
      <p:sp>
        <p:nvSpPr>
          <p:cNvPr id="5" name="Rectangle 6"/>
          <p:cNvSpPr>
            <a:spLocks noGrp="1" noChangeArrowheads="1"/>
          </p:cNvSpPr>
          <p:nvPr>
            <p:ph type="sldNum" sz="quarter" idx="11"/>
          </p:nvPr>
        </p:nvSpPr>
        <p:spPr>
          <a:ln/>
        </p:spPr>
        <p:txBody>
          <a:bodyPr/>
          <a:lstStyle>
            <a:lvl1pPr>
              <a:defRPr/>
            </a:lvl1pPr>
          </a:lstStyle>
          <a:p>
            <a:pPr>
              <a:defRPr/>
            </a:pPr>
            <a:r>
              <a:rPr lang="en-US" smtClean="0"/>
              <a:t>3-</a:t>
            </a:r>
            <a:fld id="{35101C83-9245-4E65-AC6C-F3D28473DCDF}"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312825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smtClean="0"/>
              <a:t>KROENKE AND AUER - DATABASE PROCESSING, 14th Edition  © 2016 Pearson Education, Inc.</a:t>
            </a:r>
            <a:endParaRPr lang="en-US"/>
          </a:p>
        </p:txBody>
      </p:sp>
      <p:sp>
        <p:nvSpPr>
          <p:cNvPr id="5" name="Rectangle 6"/>
          <p:cNvSpPr>
            <a:spLocks noGrp="1" noChangeArrowheads="1"/>
          </p:cNvSpPr>
          <p:nvPr>
            <p:ph type="sldNum" sz="quarter" idx="11"/>
          </p:nvPr>
        </p:nvSpPr>
        <p:spPr>
          <a:ln/>
        </p:spPr>
        <p:txBody>
          <a:bodyPr/>
          <a:lstStyle>
            <a:lvl1pPr>
              <a:defRPr/>
            </a:lvl1pPr>
          </a:lstStyle>
          <a:p>
            <a:pPr>
              <a:defRPr/>
            </a:pPr>
            <a:r>
              <a:rPr lang="en-US" smtClean="0"/>
              <a:t>3-</a:t>
            </a:r>
            <a:fld id="{07C3AF0C-8D1B-48AB-A35D-8296D6F0FC50}"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38142331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solidFill>
            <a:srgbClr val="5F978D"/>
          </a:solidFill>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t> </a:t>
            </a:r>
            <a:r>
              <a:rPr lang="en-US" dirty="0" smtClean="0">
                <a:solidFill>
                  <a:srgbClr val="5F978D"/>
                </a:solidFill>
              </a:rPr>
              <a:t>© 2016 Pearson Education, Inc.</a:t>
            </a:r>
            <a:endParaRPr lang="en-US" dirty="0">
              <a:solidFill>
                <a:srgbClr val="5F978D"/>
              </a:solidFill>
            </a:endParaRP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pPr>
              <a:defRPr/>
            </a:pPr>
            <a:r>
              <a:rPr lang="en-US" smtClean="0"/>
              <a:t>3-</a:t>
            </a:r>
            <a:fld id="{942EF2E3-186B-41B4-AB3A-440025D7F7FF}"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38676972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48200" y="3938588"/>
            <a:ext cx="4038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5"/>
          <p:cNvSpPr>
            <a:spLocks noGrp="1" noChangeArrowheads="1"/>
          </p:cNvSpPr>
          <p:nvPr>
            <p:ph type="ftr" sz="quarter" idx="10"/>
          </p:nvPr>
        </p:nvSpPr>
        <p:spPr>
          <a:ln/>
        </p:spPr>
        <p:txBody>
          <a:bodyPr/>
          <a:lstStyle>
            <a:lvl1pPr>
              <a:defRPr/>
            </a:lvl1pPr>
          </a:lstStyle>
          <a:p>
            <a:pPr>
              <a:defRPr/>
            </a:pPr>
            <a:r>
              <a:rPr lang="en-US" smtClean="0"/>
              <a:t>KROENKE AND AUER - DATABASE PROCESSING, 14th Edition  © 2016 Pearson Education, Inc.</a:t>
            </a:r>
            <a:endParaRPr lang="en-US"/>
          </a:p>
        </p:txBody>
      </p:sp>
      <p:sp>
        <p:nvSpPr>
          <p:cNvPr id="7" name="Rectangle 6"/>
          <p:cNvSpPr>
            <a:spLocks noGrp="1" noChangeArrowheads="1"/>
          </p:cNvSpPr>
          <p:nvPr>
            <p:ph type="sldNum" sz="quarter" idx="11"/>
          </p:nvPr>
        </p:nvSpPr>
        <p:spPr>
          <a:ln/>
        </p:spPr>
        <p:txBody>
          <a:bodyPr/>
          <a:lstStyle>
            <a:lvl1pPr>
              <a:defRPr/>
            </a:lvl1pPr>
          </a:lstStyle>
          <a:p>
            <a:pPr>
              <a:defRPr/>
            </a:pPr>
            <a:r>
              <a:rPr lang="en-US"/>
              <a:t>3-</a:t>
            </a:r>
            <a:fld id="{B1EDA2BE-A40E-4164-A326-72FCBB4EE276}" type="slidenum">
              <a:rPr lang="en-US"/>
              <a:pPr>
                <a:defRPr/>
              </a:pPr>
              <a:t>‹#›</a:t>
            </a:fld>
            <a:endParaRPr lang="en-US"/>
          </a:p>
          <a:p>
            <a:pPr>
              <a:defRPr/>
            </a:pPr>
            <a:endParaRPr lang="en-US"/>
          </a:p>
        </p:txBody>
      </p:sp>
    </p:spTree>
    <p:extLst>
      <p:ext uri="{BB962C8B-B14F-4D97-AF65-F5344CB8AC3E}">
        <p14:creationId xmlns:p14="http://schemas.microsoft.com/office/powerpoint/2010/main" val="78144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5" name="Rectangle 6"/>
          <p:cNvSpPr>
            <a:spLocks noGrp="1" noChangeArrowheads="1"/>
          </p:cNvSpPr>
          <p:nvPr>
            <p:ph type="sldNum" sz="quarter" idx="11"/>
          </p:nvPr>
        </p:nvSpPr>
        <p:spPr/>
        <p:txBody>
          <a:bodyPr/>
          <a:lstStyle>
            <a:lvl1pPr>
              <a:defRPr dirty="0" smtClean="0">
                <a:solidFill>
                  <a:srgbClr val="7B7ABB"/>
                </a:solidFill>
              </a:defRPr>
            </a:lvl1pPr>
          </a:lstStyle>
          <a:p>
            <a:pPr>
              <a:defRPr/>
            </a:pPr>
            <a:r>
              <a:rPr lang="en-US" smtClean="0"/>
              <a:t>3-</a:t>
            </a:r>
            <a:fld id="{CFA4E3F1-5DBA-4207-982B-269248863060}"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3785916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solidFill>
                  <a:srgbClr val="7B7ABB"/>
                </a:solidFill>
              </a:defRPr>
            </a:lvl1pPr>
          </a:lstStyle>
          <a:p>
            <a:pPr>
              <a:defRPr/>
            </a:pPr>
            <a:r>
              <a:rPr lang="en-US" smtClean="0"/>
              <a:t>3-</a:t>
            </a:r>
            <a:fld id="{788A7239-713F-472F-BA23-A81BE018D3BC}"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284734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t> </a:t>
            </a:r>
            <a:r>
              <a:rPr lang="en-US" dirty="0" smtClean="0">
                <a:solidFill>
                  <a:srgbClr val="5F978D"/>
                </a:solidFill>
              </a:rPr>
              <a:t>© 2016 Pearson Education, Inc.</a:t>
            </a:r>
            <a:endParaRPr lang="en-US" dirty="0">
              <a:solidFill>
                <a:srgbClr val="5F978D"/>
              </a:solidFill>
            </a:endParaRP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pPr>
              <a:defRPr/>
            </a:pPr>
            <a:r>
              <a:rPr lang="en-US" smtClean="0"/>
              <a:t>3-</a:t>
            </a:r>
            <a:fld id="{F6661826-2724-4861-8343-6BABF56BCB63}"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426681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8" name="Rectangle 6"/>
          <p:cNvSpPr>
            <a:spLocks noGrp="1" noChangeArrowheads="1"/>
          </p:cNvSpPr>
          <p:nvPr>
            <p:ph type="sldNum" sz="quarter" idx="11"/>
          </p:nvPr>
        </p:nvSpPr>
        <p:spPr>
          <a:ln/>
        </p:spPr>
        <p:txBody>
          <a:bodyPr/>
          <a:lstStyle>
            <a:lvl1pPr>
              <a:defRPr/>
            </a:lvl1pPr>
          </a:lstStyle>
          <a:p>
            <a:pPr>
              <a:defRPr/>
            </a:pPr>
            <a:r>
              <a:rPr lang="en-US" smtClean="0"/>
              <a:t>3-</a:t>
            </a:r>
            <a:fld id="{84141B18-E123-4F9E-B9F6-3A4BD0D97146}"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2599819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4" name="Rectangle 6"/>
          <p:cNvSpPr>
            <a:spLocks noGrp="1" noChangeArrowheads="1"/>
          </p:cNvSpPr>
          <p:nvPr>
            <p:ph type="sldNum" sz="quarter" idx="11"/>
          </p:nvPr>
        </p:nvSpPr>
        <p:spPr/>
        <p:txBody>
          <a:bodyPr/>
          <a:lstStyle>
            <a:lvl1pPr>
              <a:defRPr dirty="0" smtClean="0">
                <a:solidFill>
                  <a:srgbClr val="7B7ABB"/>
                </a:solidFill>
              </a:defRPr>
            </a:lvl1pPr>
          </a:lstStyle>
          <a:p>
            <a:pPr>
              <a:defRPr/>
            </a:pPr>
            <a:r>
              <a:rPr lang="en-US" smtClean="0"/>
              <a:t>3-</a:t>
            </a:r>
            <a:fld id="{058874BB-8265-40AF-AF24-FB4D79EA42A7}"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31768338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3" name="Rectangle 6"/>
          <p:cNvSpPr>
            <a:spLocks noGrp="1" noChangeArrowheads="1"/>
          </p:cNvSpPr>
          <p:nvPr>
            <p:ph type="sldNum" sz="quarter" idx="11"/>
          </p:nvPr>
        </p:nvSpPr>
        <p:spPr>
          <a:ln/>
        </p:spPr>
        <p:txBody>
          <a:bodyPr/>
          <a:lstStyle>
            <a:lvl1pPr>
              <a:defRPr/>
            </a:lvl1pPr>
          </a:lstStyle>
          <a:p>
            <a:pPr>
              <a:defRPr/>
            </a:pPr>
            <a:r>
              <a:rPr lang="en-US" smtClean="0"/>
              <a:t>3-</a:t>
            </a:r>
            <a:fld id="{69877748-9A6F-40C9-BC93-4806C09B5211}"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651416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6" name="Rectangle 6"/>
          <p:cNvSpPr>
            <a:spLocks noGrp="1" noChangeArrowheads="1"/>
          </p:cNvSpPr>
          <p:nvPr>
            <p:ph type="sldNum" sz="quarter" idx="11"/>
          </p:nvPr>
        </p:nvSpPr>
        <p:spPr>
          <a:ln/>
        </p:spPr>
        <p:txBody>
          <a:bodyPr/>
          <a:lstStyle>
            <a:lvl1pPr>
              <a:defRPr/>
            </a:lvl1pPr>
          </a:lstStyle>
          <a:p>
            <a:pPr>
              <a:defRPr/>
            </a:pPr>
            <a:r>
              <a:rPr lang="en-US" smtClean="0"/>
              <a:t>3-</a:t>
            </a:r>
            <a:fld id="{83B58DCC-B8CC-4BBA-A638-8BD71733FAA1}"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4037286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smtClean="0"/>
              <a:t>KROENKE AND AUER - DATABASE PROCESSING, 14th Edition  © 2016 Pearson Education, Inc.</a:t>
            </a:r>
            <a:endParaRPr lang="en-US"/>
          </a:p>
        </p:txBody>
      </p:sp>
      <p:sp>
        <p:nvSpPr>
          <p:cNvPr id="6" name="Rectangle 6"/>
          <p:cNvSpPr>
            <a:spLocks noGrp="1" noChangeArrowheads="1"/>
          </p:cNvSpPr>
          <p:nvPr>
            <p:ph type="sldNum" sz="quarter" idx="11"/>
          </p:nvPr>
        </p:nvSpPr>
        <p:spPr>
          <a:ln/>
        </p:spPr>
        <p:txBody>
          <a:bodyPr/>
          <a:lstStyle>
            <a:lvl1pPr>
              <a:defRPr/>
            </a:lvl1pPr>
          </a:lstStyle>
          <a:p>
            <a:pPr>
              <a:defRPr/>
            </a:pPr>
            <a:r>
              <a:rPr lang="en-US" smtClean="0"/>
              <a:t>3-</a:t>
            </a:r>
            <a:fld id="{D485BD09-0451-4D37-B8A8-AFCB2463B9AC}" type="slidenum">
              <a:rPr lang="en-US" smtClean="0"/>
              <a:pPr>
                <a:defRPr/>
              </a:pPr>
              <a:t>‹#›</a:t>
            </a:fld>
            <a:endParaRPr lang="en-US" smtClean="0"/>
          </a:p>
          <a:p>
            <a:pPr>
              <a:defRPr/>
            </a:pPr>
            <a:endParaRPr lang="en-US"/>
          </a:p>
        </p:txBody>
      </p:sp>
    </p:spTree>
    <p:extLst>
      <p:ext uri="{BB962C8B-B14F-4D97-AF65-F5344CB8AC3E}">
        <p14:creationId xmlns:p14="http://schemas.microsoft.com/office/powerpoint/2010/main" val="3691684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solidFill>
            <a:srgbClr val="5F978D"/>
          </a:solid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Rectangle 5"/>
          <p:cNvSpPr>
            <a:spLocks noGrp="1" noChangeArrowheads="1"/>
          </p:cNvSpPr>
          <p:nvPr>
            <p:ph type="ftr" sz="quarter" idx="3"/>
          </p:nvPr>
        </p:nvSpPr>
        <p:spPr bwMode="auto">
          <a:xfrm>
            <a:off x="457200" y="6248400"/>
            <a:ext cx="5410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solidFill>
                  <a:srgbClr val="0099CC"/>
                </a:solidFill>
                <a:latin typeface="Arial" charset="0"/>
                <a:cs typeface="+mn-cs"/>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rgbClr val="7B7ABB"/>
                </a:solidFill>
                <a:latin typeface="Arial" panose="020B0604020202020204" pitchFamily="34" charset="0"/>
                <a:cs typeface="+mn-cs"/>
              </a:defRPr>
            </a:lvl1pPr>
          </a:lstStyle>
          <a:p>
            <a:pPr>
              <a:defRPr/>
            </a:pPr>
            <a:r>
              <a:rPr lang="en-US" dirty="0" smtClean="0"/>
              <a:t>3-</a:t>
            </a:r>
            <a:fld id="{92ABFD7A-4B29-4BAA-A464-8B76180D2C0A}" type="slidenum">
              <a:rPr lang="en-US" smtClean="0"/>
              <a:pPr>
                <a:defRPr/>
              </a:pPr>
              <a:t>‹#›</a:t>
            </a:fld>
            <a:endParaRPr lang="en-US" dirty="0" smtClean="0"/>
          </a:p>
          <a:p>
            <a:pPr>
              <a:defRPr/>
            </a:pPr>
            <a:endParaRPr lang="en-US" dirty="0"/>
          </a:p>
        </p:txBody>
      </p:sp>
    </p:spTree>
    <p:extLst>
      <p:ext uri="{BB962C8B-B14F-4D97-AF65-F5344CB8AC3E}">
        <p14:creationId xmlns:p14="http://schemas.microsoft.com/office/powerpoint/2010/main" val="1629230117"/>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timing>
    <p:tnLst>
      <p:par>
        <p:cTn id="1" dur="indefinite" restart="never" nodeType="tmRoot"/>
      </p:par>
    </p:tnLst>
  </p:timing>
  <p:hf hdr="0" dt="0"/>
  <p:txStyles>
    <p:titleStyle>
      <a:lvl1pPr algn="ctr" rtl="0" eaLnBrk="1" fontAlgn="base" hangingPunct="1">
        <a:spcBef>
          <a:spcPct val="0"/>
        </a:spcBef>
        <a:spcAft>
          <a:spcPct val="0"/>
        </a:spcAft>
        <a:defRPr sz="4400">
          <a:solidFill>
            <a:schemeClr val="bg1"/>
          </a:solidFill>
          <a:latin typeface="+mj-lt"/>
          <a:ea typeface="+mj-ea"/>
          <a:cs typeface="+mj-cs"/>
        </a:defRPr>
      </a:lvl1pPr>
      <a:lvl2pPr algn="ctr" rtl="0" eaLnBrk="1" fontAlgn="base" hangingPunct="1">
        <a:spcBef>
          <a:spcPct val="0"/>
        </a:spcBef>
        <a:spcAft>
          <a:spcPct val="0"/>
        </a:spcAft>
        <a:defRPr sz="4400">
          <a:solidFill>
            <a:schemeClr val="bg1"/>
          </a:solidFill>
          <a:latin typeface="Arial" charset="0"/>
        </a:defRPr>
      </a:lvl2pPr>
      <a:lvl3pPr algn="ctr" rtl="0" eaLnBrk="1" fontAlgn="base" hangingPunct="1">
        <a:spcBef>
          <a:spcPct val="0"/>
        </a:spcBef>
        <a:spcAft>
          <a:spcPct val="0"/>
        </a:spcAft>
        <a:defRPr sz="4400">
          <a:solidFill>
            <a:schemeClr val="bg1"/>
          </a:solidFill>
          <a:latin typeface="Arial" charset="0"/>
        </a:defRPr>
      </a:lvl3pPr>
      <a:lvl4pPr algn="ctr" rtl="0" eaLnBrk="1" fontAlgn="base" hangingPunct="1">
        <a:spcBef>
          <a:spcPct val="0"/>
        </a:spcBef>
        <a:spcAft>
          <a:spcPct val="0"/>
        </a:spcAft>
        <a:defRPr sz="4400">
          <a:solidFill>
            <a:schemeClr val="bg1"/>
          </a:solidFill>
          <a:latin typeface="Arial" charset="0"/>
        </a:defRPr>
      </a:lvl4pPr>
      <a:lvl5pPr algn="ctr" rtl="0" eaLnBrk="1" fontAlgn="base" hangingPunct="1">
        <a:spcBef>
          <a:spcPct val="0"/>
        </a:spcBef>
        <a:spcAft>
          <a:spcPct val="0"/>
        </a:spcAft>
        <a:defRPr sz="4400">
          <a:solidFill>
            <a:schemeClr val="bg1"/>
          </a:solidFill>
          <a:latin typeface="Arial" charset="0"/>
        </a:defRPr>
      </a:lvl5pPr>
      <a:lvl6pPr marL="457200" algn="ctr" rtl="0" eaLnBrk="1" fontAlgn="base" hangingPunct="1">
        <a:spcBef>
          <a:spcPct val="0"/>
        </a:spcBef>
        <a:spcAft>
          <a:spcPct val="0"/>
        </a:spcAft>
        <a:defRPr sz="4400">
          <a:solidFill>
            <a:schemeClr val="bg1"/>
          </a:solidFill>
          <a:latin typeface="Arial" charset="0"/>
        </a:defRPr>
      </a:lvl6pPr>
      <a:lvl7pPr marL="914400" algn="ctr" rtl="0" eaLnBrk="1" fontAlgn="base" hangingPunct="1">
        <a:spcBef>
          <a:spcPct val="0"/>
        </a:spcBef>
        <a:spcAft>
          <a:spcPct val="0"/>
        </a:spcAft>
        <a:defRPr sz="4400">
          <a:solidFill>
            <a:schemeClr val="bg1"/>
          </a:solidFill>
          <a:latin typeface="Arial" charset="0"/>
        </a:defRPr>
      </a:lvl7pPr>
      <a:lvl8pPr marL="1371600" algn="ctr" rtl="0" eaLnBrk="1" fontAlgn="base" hangingPunct="1">
        <a:spcBef>
          <a:spcPct val="0"/>
        </a:spcBef>
        <a:spcAft>
          <a:spcPct val="0"/>
        </a:spcAft>
        <a:defRPr sz="4400">
          <a:solidFill>
            <a:schemeClr val="bg1"/>
          </a:solidFill>
          <a:latin typeface="Arial" charset="0"/>
        </a:defRPr>
      </a:lvl8pPr>
      <a:lvl9pPr marL="1828800" algn="ctr" rtl="0" eaLnBrk="1" fontAlgn="base" hangingPunct="1">
        <a:spcBef>
          <a:spcPct val="0"/>
        </a:spcBef>
        <a:spcAft>
          <a:spcPct val="0"/>
        </a:spcAft>
        <a:defRPr sz="4400">
          <a:solidFill>
            <a:schemeClr val="bg1"/>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8.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hyperlink" Target="https://en.wikipedia.org/wiki/First_normal_form"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cid:3287383400_2177562"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dl.acm.org/citation.cfm?id=362685"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1" y="2362200"/>
            <a:ext cx="3352800" cy="3800745"/>
          </a:xfrm>
          <a:prstGeom prst="rect">
            <a:avLst/>
          </a:prstGeom>
        </p:spPr>
      </p:pic>
      <p:sp>
        <p:nvSpPr>
          <p:cNvPr id="15363" name="Rectangle 2"/>
          <p:cNvSpPr>
            <a:spLocks noGrp="1" noChangeArrowheads="1"/>
          </p:cNvSpPr>
          <p:nvPr>
            <p:ph type="ctrTitle"/>
          </p:nvPr>
        </p:nvSpPr>
        <p:spPr>
          <a:xfrm>
            <a:off x="0" y="0"/>
            <a:ext cx="9144000" cy="2362200"/>
          </a:xfrm>
          <a:solidFill>
            <a:srgbClr val="5F978D"/>
          </a:solidFill>
        </p:spPr>
        <p:txBody>
          <a:bodyPr/>
          <a:lstStyle/>
          <a:p>
            <a:pPr eaLnBrk="1" hangingPunct="1">
              <a:spcBef>
                <a:spcPct val="20000"/>
              </a:spcBef>
              <a:defRPr/>
            </a:pPr>
            <a:r>
              <a:rPr lang="en-US" sz="4000" dirty="0" smtClean="0"/>
              <a:t/>
            </a:r>
            <a:br>
              <a:rPr lang="en-US" sz="4000" dirty="0" smtClean="0"/>
            </a:br>
            <a:r>
              <a:rPr lang="en-US" sz="4000" dirty="0" smtClean="0">
                <a:latin typeface="Calibri" pitchFamily="34" charset="0"/>
                <a:cs typeface="Calibri" pitchFamily="34" charset="0"/>
              </a:rPr>
              <a:t>David M. Kroenke and David J. Auer</a:t>
            </a:r>
            <a:br>
              <a:rPr lang="en-US" sz="4000" dirty="0" smtClean="0">
                <a:latin typeface="Calibri" pitchFamily="34" charset="0"/>
                <a:cs typeface="Calibri" pitchFamily="34" charset="0"/>
              </a:rPr>
            </a:br>
            <a:r>
              <a:rPr lang="en-US" sz="4000" dirty="0" smtClean="0">
                <a:latin typeface="Calibri" pitchFamily="34" charset="0"/>
                <a:cs typeface="Calibri" pitchFamily="34" charset="0"/>
              </a:rPr>
              <a:t>Database Processing:</a:t>
            </a:r>
            <a:br>
              <a:rPr lang="en-US" sz="4000" dirty="0" smtClean="0">
                <a:latin typeface="Calibri" pitchFamily="34" charset="0"/>
                <a:cs typeface="Calibri" pitchFamily="34" charset="0"/>
              </a:rPr>
            </a:br>
            <a:r>
              <a:rPr lang="en-US" sz="3200" dirty="0" smtClean="0">
                <a:solidFill>
                  <a:schemeClr val="bg1">
                    <a:lumMod val="85000"/>
                  </a:schemeClr>
                </a:solidFill>
                <a:latin typeface="Calibri" pitchFamily="34" charset="0"/>
                <a:cs typeface="Calibri" pitchFamily="34" charset="0"/>
              </a:rPr>
              <a:t>Fundamentals, Design, and Implementation</a:t>
            </a:r>
            <a:r>
              <a:rPr lang="en-US" sz="4000" dirty="0" smtClean="0">
                <a:solidFill>
                  <a:srgbClr val="B3B3B3"/>
                </a:solidFill>
                <a:latin typeface="Calibri" pitchFamily="34" charset="0"/>
                <a:cs typeface="Calibri" pitchFamily="34" charset="0"/>
              </a:rPr>
              <a:t/>
            </a:r>
            <a:br>
              <a:rPr lang="en-US" sz="4000" dirty="0" smtClean="0">
                <a:solidFill>
                  <a:srgbClr val="B3B3B3"/>
                </a:solidFill>
                <a:latin typeface="Calibri" pitchFamily="34" charset="0"/>
                <a:cs typeface="Calibri" pitchFamily="34" charset="0"/>
              </a:rPr>
            </a:br>
            <a:endParaRPr lang="en-US" sz="4000" dirty="0" smtClean="0">
              <a:latin typeface="Calibri" pitchFamily="34" charset="0"/>
              <a:cs typeface="Calibri" pitchFamily="34" charset="0"/>
            </a:endParaRPr>
          </a:p>
        </p:txBody>
      </p:sp>
      <p:sp>
        <p:nvSpPr>
          <p:cNvPr id="15362" name="Rectangle 5"/>
          <p:cNvSpPr>
            <a:spLocks noChangeArrowheads="1"/>
          </p:cNvSpPr>
          <p:nvPr/>
        </p:nvSpPr>
        <p:spPr bwMode="auto">
          <a:xfrm>
            <a:off x="3352800" y="2362200"/>
            <a:ext cx="5791200" cy="3810000"/>
          </a:xfrm>
          <a:prstGeom prst="rect">
            <a:avLst/>
          </a:prstGeom>
          <a:noFill/>
          <a:ln w="9525">
            <a:noFill/>
            <a:miter lim="800000"/>
            <a:headEnd/>
            <a:tailEnd/>
          </a:ln>
        </p:spPr>
        <p:txBody>
          <a:bodyPr/>
          <a:lstStyle/>
          <a:p>
            <a:pPr algn="ctr">
              <a:spcBef>
                <a:spcPct val="20000"/>
              </a:spcBef>
            </a:pPr>
            <a:endParaRPr lang="en-US" sz="1000" b="1" dirty="0">
              <a:solidFill>
                <a:srgbClr val="3399FF"/>
              </a:solidFill>
            </a:endParaRPr>
          </a:p>
          <a:p>
            <a:pPr algn="ctr">
              <a:spcBef>
                <a:spcPct val="20000"/>
              </a:spcBef>
            </a:pPr>
            <a:r>
              <a:rPr lang="en-US" sz="3600" b="1" dirty="0">
                <a:solidFill>
                  <a:srgbClr val="D57A15"/>
                </a:solidFill>
                <a:latin typeface="Calibri" pitchFamily="34" charset="0"/>
                <a:cs typeface="Calibri" pitchFamily="34" charset="0"/>
              </a:rPr>
              <a:t>Chapter </a:t>
            </a:r>
            <a:r>
              <a:rPr lang="en-US" sz="3600" b="1" dirty="0" smtClean="0">
                <a:solidFill>
                  <a:srgbClr val="D57A15"/>
                </a:solidFill>
                <a:latin typeface="Calibri" pitchFamily="34" charset="0"/>
                <a:cs typeface="Calibri" pitchFamily="34" charset="0"/>
              </a:rPr>
              <a:t>Three:</a:t>
            </a:r>
            <a:endParaRPr lang="en-US" sz="3600" b="1" dirty="0">
              <a:solidFill>
                <a:srgbClr val="D57A15"/>
              </a:solidFill>
              <a:latin typeface="Calibri" pitchFamily="34" charset="0"/>
              <a:cs typeface="Calibri" pitchFamily="34" charset="0"/>
            </a:endParaRPr>
          </a:p>
          <a:p>
            <a:pPr algn="ctr">
              <a:spcBef>
                <a:spcPct val="20000"/>
              </a:spcBef>
            </a:pPr>
            <a:r>
              <a:rPr lang="en-US" sz="4000" b="1" dirty="0" smtClean="0">
                <a:solidFill>
                  <a:srgbClr val="5F978D"/>
                </a:solidFill>
                <a:latin typeface="Calibri" pitchFamily="34" charset="0"/>
                <a:cs typeface="Calibri" pitchFamily="34" charset="0"/>
              </a:rPr>
              <a:t>The Relational Model</a:t>
            </a:r>
            <a:br>
              <a:rPr lang="en-US" sz="4000" b="1" dirty="0" smtClean="0">
                <a:solidFill>
                  <a:srgbClr val="5F978D"/>
                </a:solidFill>
                <a:latin typeface="Calibri" pitchFamily="34" charset="0"/>
                <a:cs typeface="Calibri" pitchFamily="34" charset="0"/>
              </a:rPr>
            </a:br>
            <a:r>
              <a:rPr lang="en-US" sz="4000" b="1" dirty="0" smtClean="0">
                <a:solidFill>
                  <a:srgbClr val="5F978D"/>
                </a:solidFill>
                <a:latin typeface="Calibri" pitchFamily="34" charset="0"/>
                <a:cs typeface="Calibri" pitchFamily="34" charset="0"/>
              </a:rPr>
              <a:t>and Normalization</a:t>
            </a:r>
            <a:endParaRPr lang="en-US" sz="4000" b="1" dirty="0">
              <a:solidFill>
                <a:srgbClr val="5F978D"/>
              </a:solidFill>
              <a:latin typeface="Calibri" pitchFamily="34" charset="0"/>
              <a:cs typeface="Calibri" pitchFamily="34" charset="0"/>
            </a:endParaRPr>
          </a:p>
          <a:p>
            <a:pPr>
              <a:spcBef>
                <a:spcPct val="20000"/>
              </a:spcBef>
            </a:pPr>
            <a:r>
              <a:rPr lang="en-US" sz="4000" b="1" dirty="0"/>
              <a:t>	</a:t>
            </a:r>
          </a:p>
        </p:txBody>
      </p:sp>
      <p:sp>
        <p:nvSpPr>
          <p:cNvPr id="2055" name="Rectangle 7"/>
          <p:cNvSpPr>
            <a:spLocks noChangeArrowheads="1"/>
          </p:cNvSpPr>
          <p:nvPr/>
        </p:nvSpPr>
        <p:spPr bwMode="auto">
          <a:xfrm>
            <a:off x="457200" y="1524000"/>
            <a:ext cx="8001000" cy="1600200"/>
          </a:xfrm>
          <a:prstGeom prst="rect">
            <a:avLst/>
          </a:prstGeom>
          <a:noFill/>
          <a:ln w="9525">
            <a:noFill/>
            <a:miter lim="800000"/>
            <a:headEnd/>
            <a:tailEnd/>
          </a:ln>
          <a:effectLst/>
        </p:spPr>
        <p:txBody>
          <a:bodyPr/>
          <a:lstStyle/>
          <a:p>
            <a:pPr>
              <a:spcBef>
                <a:spcPct val="20000"/>
              </a:spcBef>
              <a:defRPr/>
            </a:pPr>
            <a:endParaRPr lang="en-US" sz="3200" dirty="0">
              <a:solidFill>
                <a:schemeClr val="bg2">
                  <a:lumMod val="60000"/>
                  <a:lumOff val="40000"/>
                </a:schemeClr>
              </a:solidFill>
              <a:cs typeface="+mn-cs"/>
            </a:endParaRPr>
          </a:p>
        </p:txBody>
      </p:sp>
      <p:cxnSp>
        <p:nvCxnSpPr>
          <p:cNvPr id="10" name="Straight Connector 9"/>
          <p:cNvCxnSpPr/>
          <p:nvPr/>
        </p:nvCxnSpPr>
        <p:spPr>
          <a:xfrm>
            <a:off x="0" y="23622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31144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smtClean="0"/>
              <a:t>Entity</a:t>
            </a:r>
          </a:p>
        </p:txBody>
      </p:sp>
      <p:sp>
        <p:nvSpPr>
          <p:cNvPr id="21507" name="Rectangle 3"/>
          <p:cNvSpPr>
            <a:spLocks noGrp="1" noChangeArrowheads="1"/>
          </p:cNvSpPr>
          <p:nvPr>
            <p:ph idx="1"/>
          </p:nvPr>
        </p:nvSpPr>
        <p:spPr/>
        <p:txBody>
          <a:bodyPr/>
          <a:lstStyle/>
          <a:p>
            <a:pPr eaLnBrk="1" hangingPunct="1"/>
            <a:r>
              <a:rPr lang="en-US" smtClean="0"/>
              <a:t>An </a:t>
            </a:r>
            <a:r>
              <a:rPr lang="en-US" b="1" smtClean="0">
                <a:solidFill>
                  <a:srgbClr val="0099CC"/>
                </a:solidFill>
              </a:rPr>
              <a:t>entity</a:t>
            </a:r>
            <a:r>
              <a:rPr lang="en-US" smtClean="0"/>
              <a:t> is some identifiable thing that users want to track:</a:t>
            </a:r>
          </a:p>
          <a:p>
            <a:pPr lvl="1" eaLnBrk="1" hangingPunct="1"/>
            <a:r>
              <a:rPr lang="en-US" smtClean="0"/>
              <a:t>Customers</a:t>
            </a:r>
          </a:p>
          <a:p>
            <a:pPr lvl="1" eaLnBrk="1" hangingPunct="1"/>
            <a:r>
              <a:rPr lang="en-US" smtClean="0"/>
              <a:t>Computers</a:t>
            </a:r>
          </a:p>
          <a:p>
            <a:pPr lvl="1" eaLnBrk="1" hangingPunct="1"/>
            <a:r>
              <a:rPr lang="en-US" smtClean="0"/>
              <a:t>Sales</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10</a:t>
            </a:fld>
            <a:endParaRPr lang="en-US" smtClean="0"/>
          </a:p>
          <a:p>
            <a:pPr>
              <a:defRPr/>
            </a:pPr>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smtClean="0"/>
              <a:t>Relation</a:t>
            </a:r>
          </a:p>
        </p:txBody>
      </p:sp>
      <p:sp>
        <p:nvSpPr>
          <p:cNvPr id="23555" name="Rectangle 3"/>
          <p:cNvSpPr>
            <a:spLocks noGrp="1" noChangeArrowheads="1"/>
          </p:cNvSpPr>
          <p:nvPr>
            <p:ph idx="1"/>
          </p:nvPr>
        </p:nvSpPr>
        <p:spPr/>
        <p:txBody>
          <a:bodyPr/>
          <a:lstStyle/>
          <a:p>
            <a:pPr eaLnBrk="1" hangingPunct="1">
              <a:lnSpc>
                <a:spcPct val="90000"/>
              </a:lnSpc>
            </a:pPr>
            <a:r>
              <a:rPr lang="en-US" sz="2000" b="1" dirty="0" smtClean="0">
                <a:solidFill>
                  <a:srgbClr val="0099CC"/>
                </a:solidFill>
              </a:rPr>
              <a:t>Relational DBMS products </a:t>
            </a:r>
            <a:r>
              <a:rPr lang="en-US" sz="2000" dirty="0" smtClean="0"/>
              <a:t>store data about entities in relations, which are a special type of table.</a:t>
            </a:r>
          </a:p>
          <a:p>
            <a:pPr eaLnBrk="1" hangingPunct="1">
              <a:lnSpc>
                <a:spcPct val="90000"/>
              </a:lnSpc>
            </a:pPr>
            <a:r>
              <a:rPr lang="en-US" sz="2000" dirty="0" smtClean="0"/>
              <a:t>A </a:t>
            </a:r>
            <a:r>
              <a:rPr lang="en-US" sz="2000" b="1" dirty="0" smtClean="0">
                <a:solidFill>
                  <a:srgbClr val="0099CC"/>
                </a:solidFill>
              </a:rPr>
              <a:t>relation</a:t>
            </a:r>
            <a:r>
              <a:rPr lang="en-US" sz="2000" dirty="0" smtClean="0"/>
              <a:t> is a two-dimensional table that has the following characteristics:</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11</a:t>
            </a:fld>
            <a:endParaRPr lang="en-US" smtClean="0"/>
          </a:p>
          <a:p>
            <a:pPr>
              <a:defRPr/>
            </a:pPr>
            <a:endParaRPr lang="en-US"/>
          </a:p>
        </p:txBody>
      </p:sp>
      <p:pic>
        <p:nvPicPr>
          <p:cNvPr id="2" name="Picture 1"/>
          <p:cNvPicPr>
            <a:picLocks noChangeAspect="1"/>
          </p:cNvPicPr>
          <p:nvPr/>
        </p:nvPicPr>
        <p:blipFill>
          <a:blip r:embed="rId3"/>
          <a:stretch>
            <a:fillRect/>
          </a:stretch>
        </p:blipFill>
        <p:spPr>
          <a:xfrm>
            <a:off x="2525014" y="2863077"/>
            <a:ext cx="4093971" cy="3321029"/>
          </a:xfrm>
          <a:prstGeom prst="rect">
            <a:avLst/>
          </a:prstGeom>
        </p:spPr>
      </p:pic>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6"/>
          <p:cNvSpPr>
            <a:spLocks noGrp="1" noChangeArrowheads="1"/>
          </p:cNvSpPr>
          <p:nvPr>
            <p:ph type="title"/>
          </p:nvPr>
        </p:nvSpPr>
        <p:spPr/>
        <p:txBody>
          <a:bodyPr/>
          <a:lstStyle/>
          <a:p>
            <a:pPr eaLnBrk="1" hangingPunct="1"/>
            <a:r>
              <a:rPr lang="en-US" dirty="0" smtClean="0"/>
              <a:t>A Relation</a:t>
            </a:r>
            <a:br>
              <a:rPr lang="en-US" dirty="0" smtClean="0"/>
            </a:br>
            <a:r>
              <a:rPr lang="en-US" sz="3200" dirty="0" smtClean="0"/>
              <a:t>A Sample EMPLOYEE Relation</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12</a:t>
            </a:fld>
            <a:endParaRPr lang="en-US" smtClean="0"/>
          </a:p>
          <a:p>
            <a:pPr>
              <a:defRPr/>
            </a:pPr>
            <a:endParaRPr lang="en-US"/>
          </a:p>
        </p:txBody>
      </p:sp>
      <p:pic>
        <p:nvPicPr>
          <p:cNvPr id="2" name="Picture 1"/>
          <p:cNvPicPr>
            <a:picLocks noChangeAspect="1"/>
          </p:cNvPicPr>
          <p:nvPr/>
        </p:nvPicPr>
        <p:blipFill>
          <a:blip r:embed="rId3"/>
          <a:stretch>
            <a:fillRect/>
          </a:stretch>
        </p:blipFill>
        <p:spPr>
          <a:xfrm>
            <a:off x="457201" y="1524000"/>
            <a:ext cx="8229600" cy="3199612"/>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1" y="1524000"/>
            <a:ext cx="8229600" cy="3795548"/>
          </a:xfrm>
          <a:prstGeom prst="rect">
            <a:avLst/>
          </a:prstGeom>
        </p:spPr>
      </p:pic>
      <p:sp>
        <p:nvSpPr>
          <p:cNvPr id="27650" name="Rectangle 2"/>
          <p:cNvSpPr>
            <a:spLocks noGrp="1" noChangeArrowheads="1"/>
          </p:cNvSpPr>
          <p:nvPr>
            <p:ph type="title"/>
          </p:nvPr>
        </p:nvSpPr>
        <p:spPr/>
        <p:txBody>
          <a:bodyPr/>
          <a:lstStyle/>
          <a:p>
            <a:pPr eaLnBrk="1" hangingPunct="1"/>
            <a:r>
              <a:rPr lang="en-US" sz="4000" dirty="0" smtClean="0"/>
              <a:t>Tables That Are Not Relations:</a:t>
            </a:r>
            <a:br>
              <a:rPr lang="en-US" sz="4000" dirty="0" smtClean="0"/>
            </a:br>
            <a:r>
              <a:rPr lang="en-US" sz="3600" dirty="0" smtClean="0"/>
              <a:t>Multiple Entries per Cell</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13</a:t>
            </a:fld>
            <a:endParaRPr lang="en-US" smtClean="0"/>
          </a:p>
          <a:p>
            <a:pPr>
              <a:defRPr/>
            </a:pPr>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1" y="1480908"/>
            <a:ext cx="8229600" cy="4767492"/>
          </a:xfrm>
          <a:prstGeom prst="rect">
            <a:avLst/>
          </a:prstGeom>
        </p:spPr>
      </p:pic>
      <p:sp>
        <p:nvSpPr>
          <p:cNvPr id="29698" name="Rectangle 2"/>
          <p:cNvSpPr>
            <a:spLocks noGrp="1" noChangeArrowheads="1"/>
          </p:cNvSpPr>
          <p:nvPr>
            <p:ph type="title"/>
          </p:nvPr>
        </p:nvSpPr>
        <p:spPr/>
        <p:txBody>
          <a:bodyPr/>
          <a:lstStyle/>
          <a:p>
            <a:pPr eaLnBrk="1" hangingPunct="1"/>
            <a:r>
              <a:rPr lang="en-US" sz="4000" dirty="0" smtClean="0"/>
              <a:t>Tables That Are Not Relations:</a:t>
            </a:r>
            <a:br>
              <a:rPr lang="en-US" sz="4000" dirty="0" smtClean="0"/>
            </a:br>
            <a:r>
              <a:rPr lang="en-US" sz="3600" dirty="0" smtClean="0"/>
              <a:t>Table with Required Row Order</a:t>
            </a:r>
            <a:endParaRPr lang="en-US" sz="4000" dirty="0" smtClean="0"/>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14</a:t>
            </a:fld>
            <a:endParaRPr lang="en-US" smtClean="0"/>
          </a:p>
          <a:p>
            <a:pPr>
              <a:defRPr/>
            </a:pPr>
            <a:endParaRPr 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1524000"/>
            <a:ext cx="8229600" cy="4231663"/>
          </a:xfrm>
          <a:prstGeom prst="rect">
            <a:avLst/>
          </a:prstGeom>
        </p:spPr>
      </p:pic>
      <p:sp>
        <p:nvSpPr>
          <p:cNvPr id="31746" name="Rectangle 2"/>
          <p:cNvSpPr>
            <a:spLocks noGrp="1" noChangeArrowheads="1"/>
          </p:cNvSpPr>
          <p:nvPr>
            <p:ph type="title"/>
          </p:nvPr>
        </p:nvSpPr>
        <p:spPr/>
        <p:txBody>
          <a:bodyPr/>
          <a:lstStyle/>
          <a:p>
            <a:pPr eaLnBrk="1" hangingPunct="1"/>
            <a:r>
              <a:rPr lang="en-US" sz="4000" dirty="0" smtClean="0"/>
              <a:t>A Relation</a:t>
            </a:r>
            <a:br>
              <a:rPr lang="en-US" sz="4000" dirty="0" smtClean="0"/>
            </a:br>
            <a:r>
              <a:rPr lang="en-US" sz="4000" dirty="0" smtClean="0"/>
              <a:t>with Values  of Varying Length</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15</a:t>
            </a:fld>
            <a:endParaRPr lang="en-US" smtClean="0"/>
          </a:p>
          <a:p>
            <a:pPr>
              <a:defRPr/>
            </a:pPr>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sz="4000" dirty="0" smtClean="0"/>
              <a:t>The Domain </a:t>
            </a:r>
            <a:r>
              <a:rPr lang="en-US" sz="4000" dirty="0" err="1" smtClean="0"/>
              <a:t>lntegrity</a:t>
            </a:r>
            <a:r>
              <a:rPr lang="en-US" sz="4000" dirty="0" smtClean="0"/>
              <a:t> Constraint</a:t>
            </a:r>
          </a:p>
        </p:txBody>
      </p:sp>
      <p:sp>
        <p:nvSpPr>
          <p:cNvPr id="33795" name="Rectangle 3"/>
          <p:cNvSpPr>
            <a:spLocks noGrp="1" noChangeArrowheads="1"/>
          </p:cNvSpPr>
          <p:nvPr>
            <p:ph type="body" sz="half" idx="1"/>
          </p:nvPr>
        </p:nvSpPr>
        <p:spPr>
          <a:xfrm>
            <a:off x="457200" y="1600200"/>
            <a:ext cx="8229600" cy="3733800"/>
          </a:xfrm>
        </p:spPr>
        <p:txBody>
          <a:bodyPr/>
          <a:lstStyle/>
          <a:p>
            <a:pPr>
              <a:lnSpc>
                <a:spcPct val="90000"/>
              </a:lnSpc>
            </a:pPr>
            <a:r>
              <a:rPr lang="en-US" sz="2400" dirty="0" smtClean="0"/>
              <a:t>The requirement that all </a:t>
            </a:r>
            <a:r>
              <a:rPr lang="en-US" sz="2400" dirty="0"/>
              <a:t>of the values in a column are of the same </a:t>
            </a:r>
            <a:r>
              <a:rPr lang="en-US" sz="2400" dirty="0" smtClean="0"/>
              <a:t>kind is know as the </a:t>
            </a:r>
            <a:r>
              <a:rPr lang="en-US" sz="2400" b="1" dirty="0" smtClean="0">
                <a:solidFill>
                  <a:srgbClr val="0099CC"/>
                </a:solidFill>
              </a:rPr>
              <a:t>domain integrity constraint</a:t>
            </a:r>
            <a:r>
              <a:rPr lang="en-US" sz="2400" dirty="0" smtClean="0"/>
              <a:t>.</a:t>
            </a:r>
          </a:p>
          <a:p>
            <a:r>
              <a:rPr lang="en-US" sz="2400" dirty="0" smtClean="0"/>
              <a:t>The </a:t>
            </a:r>
            <a:r>
              <a:rPr lang="en-US" sz="2400" dirty="0" smtClean="0"/>
              <a:t>term </a:t>
            </a:r>
            <a:r>
              <a:rPr lang="en-US" sz="2400" dirty="0" smtClean="0">
                <a:solidFill>
                  <a:srgbClr val="0099CC"/>
                </a:solidFill>
              </a:rPr>
              <a:t>domain</a:t>
            </a:r>
            <a:r>
              <a:rPr lang="en-US" sz="2400" dirty="0" smtClean="0"/>
              <a:t> </a:t>
            </a:r>
            <a:r>
              <a:rPr lang="en-US" sz="2400" dirty="0"/>
              <a:t>means a grouping of data </a:t>
            </a:r>
            <a:r>
              <a:rPr lang="en-US" sz="2400" dirty="0" smtClean="0"/>
              <a:t>that meets </a:t>
            </a:r>
            <a:r>
              <a:rPr lang="en-US" sz="2400" dirty="0"/>
              <a:t>a specific type definition</a:t>
            </a:r>
            <a:r>
              <a:rPr lang="en-US" sz="2400" dirty="0" smtClean="0"/>
              <a:t>.</a:t>
            </a:r>
          </a:p>
          <a:p>
            <a:pPr lvl="1"/>
            <a:r>
              <a:rPr lang="en-US" sz="2000" b="1" dirty="0" err="1"/>
              <a:t>FirstName</a:t>
            </a:r>
            <a:r>
              <a:rPr lang="en-US" sz="2000" dirty="0"/>
              <a:t> </a:t>
            </a:r>
            <a:r>
              <a:rPr lang="en-US" sz="2000" dirty="0" smtClean="0"/>
              <a:t>could </a:t>
            </a:r>
            <a:r>
              <a:rPr lang="en-US" sz="2000" dirty="0"/>
              <a:t>have a domain of names </a:t>
            </a:r>
            <a:r>
              <a:rPr lang="en-US" sz="2000" dirty="0" smtClean="0"/>
              <a:t>such as </a:t>
            </a:r>
            <a:r>
              <a:rPr lang="en-US" sz="2000" i="1" dirty="0"/>
              <a:t>Albert, Bruce, Cathy, David, Edith</a:t>
            </a:r>
            <a:r>
              <a:rPr lang="en-US" sz="2000" dirty="0"/>
              <a:t>, and so </a:t>
            </a:r>
            <a:r>
              <a:rPr lang="en-US" sz="2000" dirty="0" smtClean="0"/>
              <a:t>forth.</a:t>
            </a:r>
          </a:p>
          <a:p>
            <a:pPr lvl="1"/>
            <a:r>
              <a:rPr lang="en-US" sz="2000" dirty="0" smtClean="0"/>
              <a:t>All </a:t>
            </a:r>
            <a:r>
              <a:rPr lang="en-US" sz="2000" dirty="0"/>
              <a:t>values of </a:t>
            </a:r>
            <a:r>
              <a:rPr lang="en-US" sz="2000" b="1" dirty="0" err="1"/>
              <a:t>FirstName</a:t>
            </a:r>
            <a:r>
              <a:rPr lang="en-US" sz="2000" dirty="0"/>
              <a:t> </a:t>
            </a:r>
            <a:r>
              <a:rPr lang="en-US" sz="2000" i="1" dirty="0"/>
              <a:t>must </a:t>
            </a:r>
            <a:r>
              <a:rPr lang="en-US" sz="2000" dirty="0"/>
              <a:t>come from </a:t>
            </a:r>
            <a:r>
              <a:rPr lang="en-US" sz="2000" dirty="0" smtClean="0"/>
              <a:t>the names </a:t>
            </a:r>
            <a:r>
              <a:rPr lang="en-US" sz="2000" dirty="0"/>
              <a:t>in that domain.</a:t>
            </a:r>
          </a:p>
          <a:p>
            <a:pPr>
              <a:lnSpc>
                <a:spcPct val="90000"/>
              </a:lnSpc>
            </a:pPr>
            <a:r>
              <a:rPr lang="en-US" sz="2400" dirty="0" smtClean="0"/>
              <a:t>Columns </a:t>
            </a:r>
            <a:r>
              <a:rPr lang="en-US" sz="2400" dirty="0"/>
              <a:t>in different relations may have the same name.</a:t>
            </a:r>
            <a:endParaRPr lang="en-US" sz="2400" dirty="0" smtClean="0"/>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t>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942EF2E3-186B-41B4-AB3A-440025D7F7FF}" type="slidenum">
              <a:rPr lang="en-US" smtClean="0"/>
              <a:pPr>
                <a:defRPr/>
              </a:pPr>
              <a:t>16</a:t>
            </a:fld>
            <a:endParaRPr lang="en-US" smtClean="0"/>
          </a:p>
          <a:p>
            <a:pPr>
              <a:defRPr/>
            </a:pPr>
            <a:endParaRPr lang="en-US"/>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smtClean="0"/>
              <a:t>Alternative Terminology</a:t>
            </a:r>
          </a:p>
        </p:txBody>
      </p:sp>
      <p:sp>
        <p:nvSpPr>
          <p:cNvPr id="33795" name="Rectangle 3"/>
          <p:cNvSpPr>
            <a:spLocks noGrp="1" noChangeArrowheads="1"/>
          </p:cNvSpPr>
          <p:nvPr>
            <p:ph type="body" sz="half" idx="1"/>
          </p:nvPr>
        </p:nvSpPr>
        <p:spPr>
          <a:xfrm>
            <a:off x="457200" y="1600200"/>
            <a:ext cx="8229600" cy="1143000"/>
          </a:xfrm>
        </p:spPr>
        <p:txBody>
          <a:bodyPr/>
          <a:lstStyle/>
          <a:p>
            <a:pPr eaLnBrk="1" hangingPunct="1">
              <a:lnSpc>
                <a:spcPct val="90000"/>
              </a:lnSpc>
            </a:pPr>
            <a:r>
              <a:rPr lang="en-US" sz="2400" smtClean="0"/>
              <a:t>Although not all tables are relations, the terms </a:t>
            </a:r>
            <a:r>
              <a:rPr lang="en-US" sz="2400" i="1" smtClean="0"/>
              <a:t>table</a:t>
            </a:r>
            <a:r>
              <a:rPr lang="en-US" sz="2400" smtClean="0"/>
              <a:t> and </a:t>
            </a:r>
            <a:r>
              <a:rPr lang="en-US" sz="2400" i="1" smtClean="0"/>
              <a:t>relation</a:t>
            </a:r>
            <a:r>
              <a:rPr lang="en-US" sz="2400" smtClean="0"/>
              <a:t> are normally used interchangeably.</a:t>
            </a:r>
          </a:p>
          <a:p>
            <a:pPr eaLnBrk="1" hangingPunct="1">
              <a:lnSpc>
                <a:spcPct val="90000"/>
              </a:lnSpc>
            </a:pPr>
            <a:r>
              <a:rPr lang="en-US" sz="2400" smtClean="0"/>
              <a:t>The following sets of terms are equivalent:</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t>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942EF2E3-186B-41B4-AB3A-440025D7F7FF}" type="slidenum">
              <a:rPr lang="en-US" smtClean="0"/>
              <a:pPr>
                <a:defRPr/>
              </a:pPr>
              <a:t>17</a:t>
            </a:fld>
            <a:endParaRPr lang="en-US" smtClean="0"/>
          </a:p>
          <a:p>
            <a:pPr>
              <a:defRPr/>
            </a:pPr>
            <a:endParaRPr lang="en-US"/>
          </a:p>
        </p:txBody>
      </p:sp>
      <p:pic>
        <p:nvPicPr>
          <p:cNvPr id="5" name="Picture 4"/>
          <p:cNvPicPr>
            <a:picLocks noChangeAspect="1"/>
          </p:cNvPicPr>
          <p:nvPr/>
        </p:nvPicPr>
        <p:blipFill>
          <a:blip r:embed="rId3"/>
          <a:stretch>
            <a:fillRect/>
          </a:stretch>
        </p:blipFill>
        <p:spPr>
          <a:xfrm>
            <a:off x="533400" y="2925762"/>
            <a:ext cx="8096955" cy="2027238"/>
          </a:xfrm>
          <a:prstGeom prst="rect">
            <a:avLst/>
          </a:prstGeom>
        </p:spPr>
      </p:pic>
    </p:spTree>
    <p:extLst>
      <p:ext uri="{BB962C8B-B14F-4D97-AF65-F5344CB8AC3E}">
        <p14:creationId xmlns:p14="http://schemas.microsoft.com/office/powerpoint/2010/main" val="3898906417"/>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dirty="0" smtClean="0"/>
              <a:t>To Key, or Not to Key</a:t>
            </a:r>
            <a:br>
              <a:rPr lang="en-US" dirty="0" smtClean="0"/>
            </a:br>
            <a:r>
              <a:rPr lang="en-US" sz="4000" dirty="0" smtClean="0"/>
              <a:t>That is the Question!</a:t>
            </a:r>
          </a:p>
        </p:txBody>
      </p:sp>
      <p:sp>
        <p:nvSpPr>
          <p:cNvPr id="35843" name="Rectangle 3"/>
          <p:cNvSpPr>
            <a:spLocks noGrp="1" noChangeArrowheads="1"/>
          </p:cNvSpPr>
          <p:nvPr>
            <p:ph idx="1"/>
          </p:nvPr>
        </p:nvSpPr>
        <p:spPr/>
        <p:txBody>
          <a:bodyPr/>
          <a:lstStyle/>
          <a:p>
            <a:pPr eaLnBrk="1" hangingPunct="1"/>
            <a:r>
              <a:rPr lang="en-US" sz="2800" dirty="0" smtClean="0"/>
              <a:t>In a relation as defined by </a:t>
            </a:r>
            <a:r>
              <a:rPr lang="en-US" sz="2800" dirty="0" err="1" smtClean="0"/>
              <a:t>Codd</a:t>
            </a:r>
            <a:r>
              <a:rPr lang="en-US" sz="2800" dirty="0" smtClean="0"/>
              <a:t>:</a:t>
            </a:r>
          </a:p>
          <a:p>
            <a:pPr lvl="1"/>
            <a:r>
              <a:rPr lang="en-US" sz="2400" dirty="0" smtClean="0"/>
              <a:t>The rows of a relation must be </a:t>
            </a:r>
            <a:r>
              <a:rPr lang="en-US" sz="2400" i="1" dirty="0" smtClean="0">
                <a:solidFill>
                  <a:srgbClr val="0099CC"/>
                </a:solidFill>
              </a:rPr>
              <a:t>unique</a:t>
            </a:r>
          </a:p>
          <a:p>
            <a:pPr lvl="1"/>
            <a:r>
              <a:rPr lang="en-US" sz="2400" dirty="0" smtClean="0"/>
              <a:t>These is </a:t>
            </a:r>
            <a:r>
              <a:rPr lang="en-US" sz="2400" i="1" dirty="0" smtClean="0">
                <a:solidFill>
                  <a:srgbClr val="0099CC"/>
                </a:solidFill>
              </a:rPr>
              <a:t>no requirement </a:t>
            </a:r>
            <a:r>
              <a:rPr lang="en-US" sz="2400" dirty="0" smtClean="0"/>
              <a:t>for a </a:t>
            </a:r>
            <a:r>
              <a:rPr lang="en-US" sz="2400" i="1" dirty="0" smtClean="0">
                <a:solidFill>
                  <a:srgbClr val="0099CC"/>
                </a:solidFill>
              </a:rPr>
              <a:t>designated primary key</a:t>
            </a:r>
          </a:p>
          <a:p>
            <a:r>
              <a:rPr lang="en-US" sz="2800" dirty="0" smtClean="0"/>
              <a:t>The requirement for unique rows implies that a primary key can be designated.</a:t>
            </a:r>
          </a:p>
          <a:p>
            <a:r>
              <a:rPr lang="en-US" sz="2800" dirty="0" smtClean="0"/>
              <a:t>In the “real world”, every relation has a primary key.</a:t>
            </a:r>
          </a:p>
          <a:p>
            <a:r>
              <a:rPr lang="en-US" sz="2800" dirty="0" smtClean="0"/>
              <a:t>When do we designate a primary key?</a:t>
            </a:r>
          </a:p>
          <a:p>
            <a:r>
              <a:rPr lang="en-US" sz="2800" b="1" dirty="0" smtClean="0">
                <a:solidFill>
                  <a:srgbClr val="0099CC"/>
                </a:solidFill>
              </a:rPr>
              <a:t>We need some more information!</a:t>
            </a:r>
            <a:endParaRPr lang="en-US" sz="2400" b="1" dirty="0" smtClean="0">
              <a:solidFill>
                <a:srgbClr val="0099CC"/>
              </a:solidFill>
            </a:endParaRP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18</a:t>
            </a:fld>
            <a:endParaRPr lang="en-US" smtClean="0"/>
          </a:p>
          <a:p>
            <a:pPr>
              <a:defRPr/>
            </a:pPr>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smtClean="0"/>
              <a:t>Functional Dependency</a:t>
            </a:r>
          </a:p>
        </p:txBody>
      </p:sp>
      <p:sp>
        <p:nvSpPr>
          <p:cNvPr id="35843" name="Rectangle 3"/>
          <p:cNvSpPr>
            <a:spLocks noGrp="1" noChangeArrowheads="1"/>
          </p:cNvSpPr>
          <p:nvPr>
            <p:ph idx="1"/>
          </p:nvPr>
        </p:nvSpPr>
        <p:spPr/>
        <p:txBody>
          <a:bodyPr/>
          <a:lstStyle/>
          <a:p>
            <a:pPr eaLnBrk="1" hangingPunct="1"/>
            <a:r>
              <a:rPr lang="en-US" sz="2400" smtClean="0"/>
              <a:t>A </a:t>
            </a:r>
            <a:r>
              <a:rPr lang="en-US" sz="2400" b="1" smtClean="0">
                <a:solidFill>
                  <a:srgbClr val="0099CC"/>
                </a:solidFill>
              </a:rPr>
              <a:t>functional dependency</a:t>
            </a:r>
            <a:r>
              <a:rPr lang="en-US" sz="2400" smtClean="0">
                <a:solidFill>
                  <a:srgbClr val="0099CC"/>
                </a:solidFill>
              </a:rPr>
              <a:t> </a:t>
            </a:r>
            <a:r>
              <a:rPr lang="en-US" sz="2400" smtClean="0"/>
              <a:t>occurs when the value of one (set of) attribute(s) determines the value of a second (set of) attribute(s): </a:t>
            </a:r>
          </a:p>
          <a:p>
            <a:pPr lvl="2" eaLnBrk="1" hangingPunct="1">
              <a:buFontTx/>
              <a:buNone/>
            </a:pPr>
            <a:r>
              <a:rPr lang="en-US" sz="2000" b="1" smtClean="0">
                <a:solidFill>
                  <a:srgbClr val="0099CC"/>
                </a:solidFill>
              </a:rPr>
              <a:t>StudentID </a:t>
            </a:r>
            <a:r>
              <a:rPr lang="en-US" sz="2000" b="1" smtClean="0">
                <a:solidFill>
                  <a:srgbClr val="0099CC"/>
                </a:solidFill>
                <a:sym typeface="Wingdings" panose="05000000000000000000" pitchFamily="2" charset="2"/>
              </a:rPr>
              <a:t> StudentName</a:t>
            </a:r>
          </a:p>
          <a:p>
            <a:pPr lvl="2" eaLnBrk="1" hangingPunct="1">
              <a:buFontTx/>
              <a:buNone/>
            </a:pPr>
            <a:r>
              <a:rPr lang="en-US" sz="2000" b="1" smtClean="0">
                <a:solidFill>
                  <a:srgbClr val="0099CC"/>
                </a:solidFill>
                <a:sym typeface="Wingdings" panose="05000000000000000000" pitchFamily="2" charset="2"/>
              </a:rPr>
              <a:t>StudentID  (DormName, DormRoom, Fee)</a:t>
            </a:r>
          </a:p>
          <a:p>
            <a:pPr eaLnBrk="1" hangingPunct="1"/>
            <a:r>
              <a:rPr lang="en-US" sz="2400" smtClean="0"/>
              <a:t>The attribute on the left side of the functional dependency is called the </a:t>
            </a:r>
            <a:r>
              <a:rPr lang="en-US" sz="2400" b="1" smtClean="0">
                <a:solidFill>
                  <a:srgbClr val="0099CC"/>
                </a:solidFill>
              </a:rPr>
              <a:t>determinant</a:t>
            </a:r>
            <a:r>
              <a:rPr lang="en-US" sz="2400" smtClean="0"/>
              <a:t>.</a:t>
            </a:r>
          </a:p>
          <a:p>
            <a:pPr eaLnBrk="1" hangingPunct="1"/>
            <a:r>
              <a:rPr lang="en-US" sz="2400" smtClean="0"/>
              <a:t>Functional dependencies may be </a:t>
            </a:r>
            <a:r>
              <a:rPr lang="en-US" sz="2400" i="1" smtClean="0"/>
              <a:t>based</a:t>
            </a:r>
            <a:r>
              <a:rPr lang="en-US" sz="2400" smtClean="0"/>
              <a:t> on equations:</a:t>
            </a:r>
          </a:p>
          <a:p>
            <a:pPr lvl="1" eaLnBrk="1" hangingPunct="1">
              <a:buFontTx/>
              <a:buNone/>
            </a:pPr>
            <a:r>
              <a:rPr lang="en-US" sz="2000" smtClean="0"/>
              <a:t>		</a:t>
            </a:r>
            <a:r>
              <a:rPr lang="en-US" sz="2000" b="1" smtClean="0">
                <a:solidFill>
                  <a:srgbClr val="0099CC"/>
                </a:solidFill>
              </a:rPr>
              <a:t>ExtendedPrice = Quantity X UnitPrice</a:t>
            </a:r>
          </a:p>
          <a:p>
            <a:pPr lvl="1" eaLnBrk="1" hangingPunct="1">
              <a:buFontTx/>
              <a:buNone/>
            </a:pPr>
            <a:r>
              <a:rPr lang="en-US" sz="2000" b="1" smtClean="0">
                <a:solidFill>
                  <a:srgbClr val="0099CC"/>
                </a:solidFill>
              </a:rPr>
              <a:t>		(Quantity, UnitPrice) </a:t>
            </a:r>
            <a:r>
              <a:rPr lang="en-US" sz="2000" b="1" smtClean="0">
                <a:solidFill>
                  <a:srgbClr val="0099CC"/>
                </a:solidFill>
                <a:sym typeface="Wingdings" panose="05000000000000000000" pitchFamily="2" charset="2"/>
              </a:rPr>
              <a:t> ExtendedPrice</a:t>
            </a:r>
          </a:p>
          <a:p>
            <a:pPr eaLnBrk="1" hangingPunct="1"/>
            <a:r>
              <a:rPr lang="en-US" sz="2400" smtClean="0"/>
              <a:t>Function dependencies are </a:t>
            </a:r>
            <a:r>
              <a:rPr lang="en-US" sz="2400" i="1" smtClean="0"/>
              <a:t>not</a:t>
            </a:r>
            <a:r>
              <a:rPr lang="en-US" sz="2400" smtClean="0"/>
              <a:t> equations!</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19</a:t>
            </a:fld>
            <a:endParaRPr lang="en-US" smtClean="0"/>
          </a:p>
          <a:p>
            <a:pPr>
              <a:defRPr/>
            </a:pPr>
            <a:endParaRPr lang="en-US"/>
          </a:p>
        </p:txBody>
      </p:sp>
    </p:spTree>
    <p:extLst>
      <p:ext uri="{BB962C8B-B14F-4D97-AF65-F5344CB8AC3E}">
        <p14:creationId xmlns:p14="http://schemas.microsoft.com/office/powerpoint/2010/main" val="23958278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smtClean="0"/>
              <a:t>Chapter Objectives</a:t>
            </a:r>
          </a:p>
        </p:txBody>
      </p:sp>
      <p:sp>
        <p:nvSpPr>
          <p:cNvPr id="7171" name="Rectangle 3"/>
          <p:cNvSpPr>
            <a:spLocks noGrp="1" noChangeArrowheads="1"/>
          </p:cNvSpPr>
          <p:nvPr>
            <p:ph idx="1"/>
          </p:nvPr>
        </p:nvSpPr>
        <p:spPr/>
        <p:txBody>
          <a:bodyPr/>
          <a:lstStyle/>
          <a:p>
            <a:pPr eaLnBrk="1" hangingPunct="1"/>
            <a:r>
              <a:rPr lang="en-US" sz="2400" smtClean="0"/>
              <a:t>To understand basic relational terminology</a:t>
            </a:r>
          </a:p>
          <a:p>
            <a:pPr eaLnBrk="1" hangingPunct="1"/>
            <a:r>
              <a:rPr lang="en-US" sz="2400" smtClean="0"/>
              <a:t>To understand the characteristics of relations</a:t>
            </a:r>
          </a:p>
          <a:p>
            <a:pPr eaLnBrk="1" hangingPunct="1"/>
            <a:r>
              <a:rPr lang="en-US" sz="2400" smtClean="0"/>
              <a:t>To understand alternative terminology used in describing the relational model</a:t>
            </a:r>
          </a:p>
          <a:p>
            <a:pPr eaLnBrk="1" hangingPunct="1"/>
            <a:r>
              <a:rPr lang="en-US" sz="2400" smtClean="0"/>
              <a:t>To be able to identify functional dependencies, determinants, and dependent attributes</a:t>
            </a:r>
          </a:p>
          <a:p>
            <a:pPr eaLnBrk="1" hangingPunct="1"/>
            <a:r>
              <a:rPr lang="en-US" sz="2400" smtClean="0"/>
              <a:t>To identify primary, candidate, and composite keys</a:t>
            </a:r>
          </a:p>
          <a:p>
            <a:pPr eaLnBrk="1" hangingPunct="1"/>
            <a:r>
              <a:rPr lang="en-US" sz="2400" smtClean="0"/>
              <a:t>To be able to identify possible insertion, deletion, and update anomalies in a relation</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2</a:t>
            </a:fld>
            <a:endParaRPr lang="en-US" smtClean="0"/>
          </a:p>
          <a:p>
            <a:pPr>
              <a:defRPr/>
            </a:pPr>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en-US" sz="3200" smtClean="0"/>
              <a:t>Functional Dependencies Are Not Equations</a:t>
            </a:r>
          </a:p>
        </p:txBody>
      </p:sp>
      <p:sp>
        <p:nvSpPr>
          <p:cNvPr id="37891" name="Rectangle 3"/>
          <p:cNvSpPr>
            <a:spLocks noGrp="1" noChangeArrowheads="1"/>
          </p:cNvSpPr>
          <p:nvPr>
            <p:ph idx="1"/>
          </p:nvPr>
        </p:nvSpPr>
        <p:spPr>
          <a:xfrm>
            <a:off x="381000" y="4495800"/>
            <a:ext cx="8229600" cy="1524000"/>
          </a:xfrm>
        </p:spPr>
        <p:txBody>
          <a:bodyPr/>
          <a:lstStyle/>
          <a:p>
            <a:pPr lvl="3" eaLnBrk="1" hangingPunct="1">
              <a:lnSpc>
                <a:spcPct val="90000"/>
              </a:lnSpc>
              <a:buFontTx/>
              <a:buNone/>
            </a:pPr>
            <a:r>
              <a:rPr lang="en-US" sz="2800" b="1" dirty="0" smtClean="0">
                <a:solidFill>
                  <a:srgbClr val="0066FF"/>
                </a:solidFill>
              </a:rPr>
              <a:t>  </a:t>
            </a:r>
            <a:r>
              <a:rPr lang="en-US" sz="2800" b="1" dirty="0" err="1" smtClean="0">
                <a:solidFill>
                  <a:srgbClr val="0099CC"/>
                </a:solidFill>
              </a:rPr>
              <a:t>ObjectColor</a:t>
            </a:r>
            <a:r>
              <a:rPr lang="en-US" sz="2800" b="1" dirty="0" smtClean="0">
                <a:solidFill>
                  <a:srgbClr val="0099CC"/>
                </a:solidFill>
              </a:rPr>
              <a:t> </a:t>
            </a:r>
            <a:r>
              <a:rPr lang="en-US" sz="2800" b="1" dirty="0" smtClean="0">
                <a:solidFill>
                  <a:srgbClr val="0099CC"/>
                </a:solidFill>
                <a:sym typeface="Wingdings" panose="05000000000000000000" pitchFamily="2" charset="2"/>
              </a:rPr>
              <a:t> Weight</a:t>
            </a:r>
          </a:p>
          <a:p>
            <a:pPr lvl="3" eaLnBrk="1" hangingPunct="1">
              <a:lnSpc>
                <a:spcPct val="90000"/>
              </a:lnSpc>
              <a:buFontTx/>
              <a:buNone/>
            </a:pPr>
            <a:r>
              <a:rPr lang="en-US" sz="2800" b="1" dirty="0" smtClean="0">
                <a:solidFill>
                  <a:srgbClr val="0099CC"/>
                </a:solidFill>
                <a:sym typeface="Wingdings" panose="05000000000000000000" pitchFamily="2" charset="2"/>
              </a:rPr>
              <a:t>  </a:t>
            </a:r>
            <a:r>
              <a:rPr lang="en-US" sz="2800" b="1" dirty="0" err="1" smtClean="0">
                <a:solidFill>
                  <a:srgbClr val="0099CC"/>
                </a:solidFill>
                <a:sym typeface="Wingdings" panose="05000000000000000000" pitchFamily="2" charset="2"/>
              </a:rPr>
              <a:t>ObjectColor</a:t>
            </a:r>
            <a:r>
              <a:rPr lang="en-US" sz="2800" b="1" dirty="0" smtClean="0">
                <a:solidFill>
                  <a:srgbClr val="0099CC"/>
                </a:solidFill>
                <a:sym typeface="Wingdings" panose="05000000000000000000" pitchFamily="2" charset="2"/>
              </a:rPr>
              <a:t>  Shape</a:t>
            </a:r>
          </a:p>
          <a:p>
            <a:pPr lvl="3" eaLnBrk="1" hangingPunct="1">
              <a:lnSpc>
                <a:spcPct val="90000"/>
              </a:lnSpc>
              <a:buFontTx/>
              <a:buNone/>
            </a:pPr>
            <a:r>
              <a:rPr lang="en-US" sz="2800" b="1" dirty="0" smtClean="0">
                <a:solidFill>
                  <a:srgbClr val="0099CC"/>
                </a:solidFill>
                <a:sym typeface="Wingdings" panose="05000000000000000000" pitchFamily="2" charset="2"/>
              </a:rPr>
              <a:t>  </a:t>
            </a:r>
            <a:r>
              <a:rPr lang="en-US" sz="2800" b="1" dirty="0" err="1" smtClean="0">
                <a:solidFill>
                  <a:srgbClr val="0099CC"/>
                </a:solidFill>
                <a:sym typeface="Wingdings" panose="05000000000000000000" pitchFamily="2" charset="2"/>
              </a:rPr>
              <a:t>ObjectColor</a:t>
            </a:r>
            <a:r>
              <a:rPr lang="en-US" b="1" dirty="0" smtClean="0">
                <a:solidFill>
                  <a:srgbClr val="0099CC"/>
                </a:solidFill>
                <a:sym typeface="Wingdings" panose="05000000000000000000" pitchFamily="2" charset="2"/>
              </a:rPr>
              <a:t> </a:t>
            </a:r>
            <a:r>
              <a:rPr lang="en-US" sz="2800" b="1" dirty="0" smtClean="0">
                <a:solidFill>
                  <a:srgbClr val="0099CC"/>
                </a:solidFill>
                <a:sym typeface="Wingdings" panose="05000000000000000000" pitchFamily="2" charset="2"/>
              </a:rPr>
              <a:t> (Weight, Shape)</a:t>
            </a:r>
            <a:endParaRPr lang="en-US" sz="2800" b="1" dirty="0" smtClean="0">
              <a:solidFill>
                <a:srgbClr val="0099CC"/>
              </a:solidFill>
            </a:endParaRP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20</a:t>
            </a:fld>
            <a:endParaRPr lang="en-US" smtClean="0"/>
          </a:p>
          <a:p>
            <a:pPr>
              <a:defRPr/>
            </a:pPr>
            <a:endParaRPr lang="en-US"/>
          </a:p>
        </p:txBody>
      </p:sp>
      <p:pic>
        <p:nvPicPr>
          <p:cNvPr id="2" name="Picture 1"/>
          <p:cNvPicPr>
            <a:picLocks noChangeAspect="1"/>
          </p:cNvPicPr>
          <p:nvPr/>
        </p:nvPicPr>
        <p:blipFill>
          <a:blip r:embed="rId3"/>
          <a:stretch>
            <a:fillRect/>
          </a:stretch>
        </p:blipFill>
        <p:spPr>
          <a:xfrm>
            <a:off x="457201" y="1523999"/>
            <a:ext cx="8229600" cy="2763951"/>
          </a:xfrm>
          <a:prstGeom prst="rect">
            <a:avLst/>
          </a:prstGeom>
          <a:ln>
            <a:solidFill>
              <a:schemeClr val="tx1">
                <a:lumMod val="50000"/>
                <a:lumOff val="50000"/>
              </a:schemeClr>
            </a:solidFill>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smtClean="0"/>
              <a:t>Composite Determinants</a:t>
            </a:r>
          </a:p>
        </p:txBody>
      </p:sp>
      <p:sp>
        <p:nvSpPr>
          <p:cNvPr id="39939" name="Rectangle 3"/>
          <p:cNvSpPr>
            <a:spLocks noGrp="1" noChangeArrowheads="1"/>
          </p:cNvSpPr>
          <p:nvPr>
            <p:ph idx="1"/>
          </p:nvPr>
        </p:nvSpPr>
        <p:spPr/>
        <p:txBody>
          <a:bodyPr/>
          <a:lstStyle/>
          <a:p>
            <a:pPr eaLnBrk="1" hangingPunct="1">
              <a:buClr>
                <a:schemeClr val="tx1"/>
              </a:buClr>
            </a:pPr>
            <a:r>
              <a:rPr lang="en-US" b="1" smtClean="0">
                <a:solidFill>
                  <a:srgbClr val="0099CC"/>
                </a:solidFill>
              </a:rPr>
              <a:t>Composite determinant</a:t>
            </a:r>
            <a:r>
              <a:rPr lang="en-US" smtClean="0">
                <a:solidFill>
                  <a:srgbClr val="0099CC"/>
                </a:solidFill>
              </a:rPr>
              <a:t> </a:t>
            </a:r>
            <a:r>
              <a:rPr lang="en-US" smtClean="0"/>
              <a:t>= a determinant of a functional dependency that consists of more than one attribute</a:t>
            </a:r>
          </a:p>
          <a:p>
            <a:pPr eaLnBrk="1" hangingPunct="1">
              <a:buFontTx/>
              <a:buNone/>
            </a:pPr>
            <a:r>
              <a:rPr lang="en-US" sz="2800" b="1" smtClean="0">
                <a:solidFill>
                  <a:srgbClr val="0066FF"/>
                </a:solidFill>
                <a:sym typeface="Wingdings" panose="05000000000000000000" pitchFamily="2" charset="2"/>
              </a:rPr>
              <a:t>      </a:t>
            </a:r>
            <a:r>
              <a:rPr lang="en-US" sz="2800" b="1" smtClean="0">
                <a:solidFill>
                  <a:srgbClr val="0099CC"/>
                </a:solidFill>
                <a:sym typeface="Wingdings" panose="05000000000000000000" pitchFamily="2" charset="2"/>
              </a:rPr>
              <a:t>(StudentName, ClassName)  (Grade)</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21</a:t>
            </a:fld>
            <a:endParaRPr lang="en-US" smtClean="0"/>
          </a:p>
          <a:p>
            <a:pPr>
              <a:defRPr/>
            </a:pPr>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smtClean="0"/>
              <a:t>Functional Dependency Rules</a:t>
            </a:r>
          </a:p>
        </p:txBody>
      </p:sp>
      <p:sp>
        <p:nvSpPr>
          <p:cNvPr id="41987" name="Rectangle 3"/>
          <p:cNvSpPr>
            <a:spLocks noGrp="1" noChangeArrowheads="1"/>
          </p:cNvSpPr>
          <p:nvPr>
            <p:ph idx="1"/>
          </p:nvPr>
        </p:nvSpPr>
        <p:spPr/>
        <p:txBody>
          <a:bodyPr/>
          <a:lstStyle/>
          <a:p>
            <a:pPr eaLnBrk="1" hangingPunct="1"/>
            <a:r>
              <a:rPr lang="en-US" dirty="0" smtClean="0"/>
              <a:t>If A </a:t>
            </a:r>
            <a:r>
              <a:rPr lang="en-US" dirty="0" smtClean="0">
                <a:sym typeface="Wingdings" panose="05000000000000000000" pitchFamily="2" charset="2"/>
              </a:rPr>
              <a:t> (B, C), then A  B and A C.</a:t>
            </a:r>
          </a:p>
          <a:p>
            <a:pPr lvl="1"/>
            <a:r>
              <a:rPr lang="en-US" dirty="0" smtClean="0">
                <a:sym typeface="Wingdings" panose="05000000000000000000" pitchFamily="2" charset="2"/>
              </a:rPr>
              <a:t>This is the </a:t>
            </a:r>
            <a:r>
              <a:rPr lang="en-US" b="1" dirty="0" smtClean="0">
                <a:solidFill>
                  <a:srgbClr val="0099CC"/>
                </a:solidFill>
                <a:sym typeface="Wingdings" panose="05000000000000000000" pitchFamily="2" charset="2"/>
              </a:rPr>
              <a:t>decomposition rule</a:t>
            </a:r>
            <a:r>
              <a:rPr lang="en-US" dirty="0" smtClean="0">
                <a:sym typeface="Wingdings" panose="05000000000000000000" pitchFamily="2" charset="2"/>
              </a:rPr>
              <a:t>.</a:t>
            </a:r>
          </a:p>
          <a:p>
            <a:r>
              <a:rPr lang="en-US" dirty="0"/>
              <a:t>If </a:t>
            </a:r>
            <a:r>
              <a:rPr lang="en-US" dirty="0">
                <a:sym typeface="Wingdings" panose="05000000000000000000" pitchFamily="2" charset="2"/>
              </a:rPr>
              <a:t>A  B and A </a:t>
            </a:r>
            <a:r>
              <a:rPr lang="en-US" dirty="0" smtClean="0">
                <a:sym typeface="Wingdings" panose="05000000000000000000" pitchFamily="2" charset="2"/>
              </a:rPr>
              <a:t>C, </a:t>
            </a:r>
            <a:r>
              <a:rPr lang="en-US" dirty="0">
                <a:sym typeface="Wingdings" panose="05000000000000000000" pitchFamily="2" charset="2"/>
              </a:rPr>
              <a:t>then A </a:t>
            </a:r>
            <a:r>
              <a:rPr lang="en-US" dirty="0" smtClean="0">
                <a:sym typeface="Wingdings" panose="05000000000000000000" pitchFamily="2" charset="2"/>
              </a:rPr>
              <a:t> </a:t>
            </a:r>
            <a:r>
              <a:rPr lang="en-US" dirty="0">
                <a:sym typeface="Wingdings" panose="05000000000000000000" pitchFamily="2" charset="2"/>
              </a:rPr>
              <a:t>(B, C)</a:t>
            </a:r>
            <a:r>
              <a:rPr lang="en-US" dirty="0" smtClean="0">
                <a:sym typeface="Wingdings" panose="05000000000000000000" pitchFamily="2" charset="2"/>
              </a:rPr>
              <a:t>.</a:t>
            </a:r>
            <a:endParaRPr lang="en-US" dirty="0">
              <a:sym typeface="Wingdings" panose="05000000000000000000" pitchFamily="2" charset="2"/>
            </a:endParaRPr>
          </a:p>
          <a:p>
            <a:pPr lvl="1"/>
            <a:r>
              <a:rPr lang="en-US" dirty="0">
                <a:sym typeface="Wingdings" panose="05000000000000000000" pitchFamily="2" charset="2"/>
              </a:rPr>
              <a:t>This is the </a:t>
            </a:r>
            <a:r>
              <a:rPr lang="en-US" b="1" dirty="0" smtClean="0">
                <a:solidFill>
                  <a:srgbClr val="0099CC"/>
                </a:solidFill>
                <a:sym typeface="Wingdings" panose="05000000000000000000" pitchFamily="2" charset="2"/>
              </a:rPr>
              <a:t>union rule</a:t>
            </a:r>
            <a:r>
              <a:rPr lang="en-US" dirty="0">
                <a:sym typeface="Wingdings" panose="05000000000000000000" pitchFamily="2" charset="2"/>
              </a:rPr>
              <a:t>.</a:t>
            </a:r>
          </a:p>
          <a:p>
            <a:pPr eaLnBrk="1" hangingPunct="1"/>
            <a:r>
              <a:rPr lang="en-US" dirty="0" smtClean="0">
                <a:sym typeface="Wingdings" panose="05000000000000000000" pitchFamily="2" charset="2"/>
              </a:rPr>
              <a:t>However, if (A,B)  C, then </a:t>
            </a:r>
            <a:r>
              <a:rPr lang="en-US" i="1" dirty="0" smtClean="0">
                <a:solidFill>
                  <a:srgbClr val="0099CC"/>
                </a:solidFill>
                <a:sym typeface="Wingdings" panose="05000000000000000000" pitchFamily="2" charset="2"/>
              </a:rPr>
              <a:t>neither A nor B determines C by itself</a:t>
            </a:r>
            <a:r>
              <a:rPr lang="en-US" dirty="0" smtClean="0">
                <a:sym typeface="Wingdings" panose="05000000000000000000" pitchFamily="2" charset="2"/>
              </a:rPr>
              <a:t>.</a:t>
            </a:r>
            <a:endParaRPr lang="en-US" dirty="0" smtClean="0"/>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22</a:t>
            </a:fld>
            <a:endParaRPr lang="en-US" smtClean="0"/>
          </a:p>
          <a:p>
            <a:pPr>
              <a:defRPr/>
            </a:pPr>
            <a:endParaRPr 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520886" y="1524000"/>
            <a:ext cx="8089714" cy="3505200"/>
          </a:xfrm>
          <a:prstGeom prst="rect">
            <a:avLst/>
          </a:prstGeom>
        </p:spPr>
      </p:pic>
      <p:sp>
        <p:nvSpPr>
          <p:cNvPr id="44035" name="Rectangle 4"/>
          <p:cNvSpPr>
            <a:spLocks noGrp="1" noChangeArrowheads="1"/>
          </p:cNvSpPr>
          <p:nvPr>
            <p:ph type="title"/>
          </p:nvPr>
        </p:nvSpPr>
        <p:spPr/>
        <p:txBody>
          <a:bodyPr/>
          <a:lstStyle/>
          <a:p>
            <a:pPr eaLnBrk="1" hangingPunct="1"/>
            <a:r>
              <a:rPr lang="en-US" sz="4000" smtClean="0"/>
              <a:t>Functional Dependencies in the SKU_DATA Table</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058874BB-8265-40AF-AF24-FB4D79EA42A7}" type="slidenum">
              <a:rPr lang="en-US" smtClean="0"/>
              <a:pPr>
                <a:defRPr/>
              </a:pPr>
              <a:t>23</a:t>
            </a:fld>
            <a:endParaRPr lang="en-US" smtClean="0"/>
          </a:p>
          <a:p>
            <a:pPr>
              <a:defRPr/>
            </a:pPr>
            <a:endParaRPr 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en-US" sz="4000" smtClean="0"/>
              <a:t>Functional Dependencies in the SKU_DATA Table</a:t>
            </a:r>
          </a:p>
        </p:txBody>
      </p:sp>
      <p:sp>
        <p:nvSpPr>
          <p:cNvPr id="46083" name="Rectangle 3"/>
          <p:cNvSpPr>
            <a:spLocks noGrp="1" noChangeArrowheads="1"/>
          </p:cNvSpPr>
          <p:nvPr>
            <p:ph idx="1"/>
          </p:nvPr>
        </p:nvSpPr>
        <p:spPr/>
        <p:txBody>
          <a:bodyPr/>
          <a:lstStyle/>
          <a:p>
            <a:pPr eaLnBrk="1" hangingPunct="1">
              <a:buFontTx/>
              <a:buNone/>
            </a:pPr>
            <a:r>
              <a:rPr lang="en-US" sz="2800" b="1" smtClean="0">
                <a:solidFill>
                  <a:srgbClr val="0099CC"/>
                </a:solidFill>
                <a:sym typeface="Wingdings" panose="05000000000000000000" pitchFamily="2" charset="2"/>
              </a:rPr>
              <a:t>SKU  (SKU_Description, Department, Buyer)</a:t>
            </a:r>
          </a:p>
          <a:p>
            <a:pPr eaLnBrk="1" hangingPunct="1">
              <a:buFontTx/>
              <a:buNone/>
            </a:pPr>
            <a:endParaRPr lang="en-US" sz="2800" b="1" smtClean="0">
              <a:solidFill>
                <a:srgbClr val="0066FF"/>
              </a:solidFill>
              <a:sym typeface="Wingdings" panose="05000000000000000000" pitchFamily="2" charset="2"/>
            </a:endParaRPr>
          </a:p>
          <a:p>
            <a:pPr eaLnBrk="1" hangingPunct="1">
              <a:buFontTx/>
              <a:buNone/>
            </a:pPr>
            <a:r>
              <a:rPr lang="en-US" sz="2800" b="1" smtClean="0">
                <a:solidFill>
                  <a:srgbClr val="0099CC"/>
                </a:solidFill>
                <a:sym typeface="Wingdings" panose="05000000000000000000" pitchFamily="2" charset="2"/>
              </a:rPr>
              <a:t>SKU_Description  (SKU, Department, Buyer)</a:t>
            </a:r>
          </a:p>
          <a:p>
            <a:pPr eaLnBrk="1" hangingPunct="1">
              <a:buFontTx/>
              <a:buNone/>
            </a:pPr>
            <a:endParaRPr lang="en-US" sz="2800" b="1" smtClean="0">
              <a:solidFill>
                <a:srgbClr val="0066FF"/>
              </a:solidFill>
              <a:sym typeface="Wingdings" panose="05000000000000000000" pitchFamily="2" charset="2"/>
            </a:endParaRPr>
          </a:p>
          <a:p>
            <a:pPr eaLnBrk="1" hangingPunct="1">
              <a:buFontTx/>
              <a:buNone/>
            </a:pPr>
            <a:r>
              <a:rPr lang="en-US" sz="2800" b="1" smtClean="0">
                <a:solidFill>
                  <a:srgbClr val="0099CC"/>
                </a:solidFill>
                <a:sym typeface="Wingdings" panose="05000000000000000000" pitchFamily="2" charset="2"/>
              </a:rPr>
              <a:t>Buyer  Department</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24</a:t>
            </a:fld>
            <a:endParaRPr lang="en-US" smtClean="0"/>
          </a:p>
          <a:p>
            <a:pPr>
              <a:defRPr/>
            </a:pPr>
            <a:endParaRPr 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80256" y="1676400"/>
            <a:ext cx="7183488" cy="3031472"/>
          </a:xfrm>
          <a:prstGeom prst="rect">
            <a:avLst/>
          </a:prstGeom>
        </p:spPr>
      </p:pic>
      <p:sp>
        <p:nvSpPr>
          <p:cNvPr id="48131" name="Rectangle 2"/>
          <p:cNvSpPr>
            <a:spLocks noGrp="1" noChangeArrowheads="1"/>
          </p:cNvSpPr>
          <p:nvPr>
            <p:ph type="title"/>
          </p:nvPr>
        </p:nvSpPr>
        <p:spPr/>
        <p:txBody>
          <a:bodyPr/>
          <a:lstStyle/>
          <a:p>
            <a:pPr eaLnBrk="1" hangingPunct="1"/>
            <a:r>
              <a:rPr lang="en-US" sz="4000" smtClean="0"/>
              <a:t>Functional Dependencies in the ORDER_ITEM Table</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058874BB-8265-40AF-AF24-FB4D79EA42A7}" type="slidenum">
              <a:rPr lang="en-US" smtClean="0"/>
              <a:pPr>
                <a:defRPr/>
              </a:pPr>
              <a:t>25</a:t>
            </a:fld>
            <a:endParaRPr lang="en-US" smtClean="0"/>
          </a:p>
          <a:p>
            <a:pPr>
              <a:defRPr/>
            </a:pPr>
            <a:endParaRPr 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sz="4000" smtClean="0"/>
              <a:t>Functional Dependencies in the ORDER_ITEM Table</a:t>
            </a:r>
          </a:p>
        </p:txBody>
      </p:sp>
      <p:sp>
        <p:nvSpPr>
          <p:cNvPr id="50179" name="Rectangle 3"/>
          <p:cNvSpPr>
            <a:spLocks noGrp="1" noChangeArrowheads="1"/>
          </p:cNvSpPr>
          <p:nvPr>
            <p:ph idx="1"/>
          </p:nvPr>
        </p:nvSpPr>
        <p:spPr/>
        <p:txBody>
          <a:bodyPr/>
          <a:lstStyle/>
          <a:p>
            <a:pPr eaLnBrk="1" hangingPunct="1">
              <a:buFontTx/>
              <a:buNone/>
            </a:pPr>
            <a:r>
              <a:rPr lang="en-US" sz="2800" b="1" smtClean="0">
                <a:solidFill>
                  <a:srgbClr val="0099CC"/>
                </a:solidFill>
                <a:sym typeface="Wingdings" panose="05000000000000000000" pitchFamily="2" charset="2"/>
              </a:rPr>
              <a:t>(OrderNumber, SKU) </a:t>
            </a:r>
          </a:p>
          <a:p>
            <a:pPr eaLnBrk="1" hangingPunct="1">
              <a:buFontTx/>
              <a:buNone/>
            </a:pPr>
            <a:r>
              <a:rPr lang="en-US" sz="2800" b="1" smtClean="0">
                <a:solidFill>
                  <a:srgbClr val="0099CC"/>
                </a:solidFill>
                <a:sym typeface="Wingdings" panose="05000000000000000000" pitchFamily="2" charset="2"/>
              </a:rPr>
              <a:t>			     (Quantity, Price, ExtendedPrice)</a:t>
            </a:r>
          </a:p>
          <a:p>
            <a:pPr eaLnBrk="1" hangingPunct="1">
              <a:buFontTx/>
              <a:buNone/>
            </a:pPr>
            <a:endParaRPr lang="en-US" sz="2800" b="1" smtClean="0">
              <a:solidFill>
                <a:srgbClr val="0066FF"/>
              </a:solidFill>
              <a:sym typeface="Wingdings" panose="05000000000000000000" pitchFamily="2" charset="2"/>
            </a:endParaRPr>
          </a:p>
          <a:p>
            <a:pPr eaLnBrk="1" hangingPunct="1">
              <a:buFontTx/>
              <a:buNone/>
            </a:pPr>
            <a:r>
              <a:rPr lang="en-US" sz="2800" b="1" smtClean="0">
                <a:solidFill>
                  <a:srgbClr val="0099CC"/>
                </a:solidFill>
                <a:sym typeface="Wingdings" panose="05000000000000000000" pitchFamily="2" charset="2"/>
              </a:rPr>
              <a:t>(Quantity, Price)  (ExtendedPrice)</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26</a:t>
            </a:fld>
            <a:endParaRPr lang="en-US" smtClean="0"/>
          </a:p>
          <a:p>
            <a:pPr>
              <a:defRPr/>
            </a:pPr>
            <a:endParaRPr 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en-US" sz="3200" smtClean="0"/>
              <a:t>What Makes Determinant Values Unique?</a:t>
            </a:r>
          </a:p>
        </p:txBody>
      </p:sp>
      <p:sp>
        <p:nvSpPr>
          <p:cNvPr id="52227" name="Rectangle 3"/>
          <p:cNvSpPr>
            <a:spLocks noGrp="1" noChangeArrowheads="1"/>
          </p:cNvSpPr>
          <p:nvPr>
            <p:ph idx="1"/>
          </p:nvPr>
        </p:nvSpPr>
        <p:spPr/>
        <p:txBody>
          <a:bodyPr/>
          <a:lstStyle/>
          <a:p>
            <a:pPr eaLnBrk="1" hangingPunct="1"/>
            <a:r>
              <a:rPr lang="en-US" smtClean="0"/>
              <a:t>A determinant is unique in a relation if and only if, it determines every other column in the relation.</a:t>
            </a:r>
          </a:p>
          <a:p>
            <a:pPr eaLnBrk="1" hangingPunct="1"/>
            <a:r>
              <a:rPr lang="en-US" smtClean="0"/>
              <a:t>You cannot find the determinants of all functional dependencies simply by looking for unique values in one column:</a:t>
            </a:r>
          </a:p>
          <a:p>
            <a:pPr lvl="1" eaLnBrk="1" hangingPunct="1"/>
            <a:r>
              <a:rPr lang="en-US" smtClean="0"/>
              <a:t>Data set limitations</a:t>
            </a:r>
          </a:p>
          <a:p>
            <a:pPr lvl="1" eaLnBrk="1" hangingPunct="1"/>
            <a:r>
              <a:rPr lang="en-US" smtClean="0"/>
              <a:t>Must be logically a determinant</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27</a:t>
            </a:fld>
            <a:endParaRPr lang="en-US" smtClean="0"/>
          </a:p>
          <a:p>
            <a:pPr>
              <a:defRPr/>
            </a:pPr>
            <a:endParaRPr 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r>
              <a:rPr lang="en-US" smtClean="0"/>
              <a:t>Keys</a:t>
            </a:r>
          </a:p>
        </p:txBody>
      </p:sp>
      <p:sp>
        <p:nvSpPr>
          <p:cNvPr id="54275" name="Rectangle 3"/>
          <p:cNvSpPr>
            <a:spLocks noGrp="1" noChangeArrowheads="1"/>
          </p:cNvSpPr>
          <p:nvPr>
            <p:ph idx="1"/>
          </p:nvPr>
        </p:nvSpPr>
        <p:spPr/>
        <p:txBody>
          <a:bodyPr/>
          <a:lstStyle/>
          <a:p>
            <a:pPr eaLnBrk="1" hangingPunct="1"/>
            <a:r>
              <a:rPr lang="en-US" smtClean="0"/>
              <a:t>A </a:t>
            </a:r>
            <a:r>
              <a:rPr lang="en-US" b="1" smtClean="0">
                <a:solidFill>
                  <a:srgbClr val="0099CC"/>
                </a:solidFill>
              </a:rPr>
              <a:t>key</a:t>
            </a:r>
            <a:r>
              <a:rPr lang="en-US" smtClean="0"/>
              <a:t> is a combination of one or more columns that is used to identify rows in a relation.</a:t>
            </a:r>
          </a:p>
          <a:p>
            <a:pPr eaLnBrk="1" hangingPunct="1"/>
            <a:r>
              <a:rPr lang="en-US" smtClean="0"/>
              <a:t>A </a:t>
            </a:r>
            <a:r>
              <a:rPr lang="en-US" b="1" smtClean="0">
                <a:solidFill>
                  <a:srgbClr val="0099CC"/>
                </a:solidFill>
              </a:rPr>
              <a:t>composite key</a:t>
            </a:r>
            <a:r>
              <a:rPr lang="en-US" smtClean="0">
                <a:solidFill>
                  <a:srgbClr val="0099CC"/>
                </a:solidFill>
              </a:rPr>
              <a:t> </a:t>
            </a:r>
            <a:r>
              <a:rPr lang="en-US" smtClean="0"/>
              <a:t>is a key that consists of two or more columns.</a:t>
            </a:r>
          </a:p>
          <a:p>
            <a:pPr eaLnBrk="1" hangingPunct="1"/>
            <a:endParaRPr lang="en-US" smtClean="0"/>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28</a:t>
            </a:fld>
            <a:endParaRPr lang="en-US" smtClean="0"/>
          </a:p>
          <a:p>
            <a:pPr>
              <a:defRPr/>
            </a:pPr>
            <a:endParaRPr 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en-US" smtClean="0"/>
              <a:t>Candidate and Primary Keys</a:t>
            </a:r>
          </a:p>
        </p:txBody>
      </p:sp>
      <p:sp>
        <p:nvSpPr>
          <p:cNvPr id="56323" name="Rectangle 3"/>
          <p:cNvSpPr>
            <a:spLocks noGrp="1" noChangeArrowheads="1"/>
          </p:cNvSpPr>
          <p:nvPr>
            <p:ph idx="1"/>
          </p:nvPr>
        </p:nvSpPr>
        <p:spPr/>
        <p:txBody>
          <a:bodyPr/>
          <a:lstStyle/>
          <a:p>
            <a:pPr eaLnBrk="1" hangingPunct="1">
              <a:lnSpc>
                <a:spcPct val="90000"/>
              </a:lnSpc>
            </a:pPr>
            <a:r>
              <a:rPr lang="en-US" smtClean="0"/>
              <a:t>A </a:t>
            </a:r>
            <a:r>
              <a:rPr lang="en-US" b="1" smtClean="0">
                <a:solidFill>
                  <a:srgbClr val="0099CC"/>
                </a:solidFill>
              </a:rPr>
              <a:t>candidate key</a:t>
            </a:r>
            <a:r>
              <a:rPr lang="en-US" smtClean="0">
                <a:solidFill>
                  <a:srgbClr val="0099CC"/>
                </a:solidFill>
              </a:rPr>
              <a:t> </a:t>
            </a:r>
            <a:r>
              <a:rPr lang="en-US" smtClean="0"/>
              <a:t>is a key that determines all of the other columns in a relation.</a:t>
            </a:r>
          </a:p>
          <a:p>
            <a:pPr eaLnBrk="1" hangingPunct="1">
              <a:lnSpc>
                <a:spcPct val="90000"/>
              </a:lnSpc>
            </a:pPr>
            <a:r>
              <a:rPr lang="en-US" smtClean="0"/>
              <a:t>A </a:t>
            </a:r>
            <a:r>
              <a:rPr lang="en-US" b="1" smtClean="0">
                <a:solidFill>
                  <a:srgbClr val="0099CC"/>
                </a:solidFill>
              </a:rPr>
              <a:t>primary key</a:t>
            </a:r>
            <a:r>
              <a:rPr lang="en-US" smtClean="0">
                <a:solidFill>
                  <a:srgbClr val="0099CC"/>
                </a:solidFill>
              </a:rPr>
              <a:t> </a:t>
            </a:r>
            <a:r>
              <a:rPr lang="en-US" smtClean="0"/>
              <a:t>is a candidate key selected as the primary means of identifying rows in a relation.</a:t>
            </a:r>
          </a:p>
          <a:p>
            <a:pPr lvl="1" eaLnBrk="1" hangingPunct="1">
              <a:lnSpc>
                <a:spcPct val="90000"/>
              </a:lnSpc>
            </a:pPr>
            <a:r>
              <a:rPr lang="en-US" smtClean="0"/>
              <a:t>There is only one primary key per relation.</a:t>
            </a:r>
          </a:p>
          <a:p>
            <a:pPr lvl="1" eaLnBrk="1" hangingPunct="1">
              <a:lnSpc>
                <a:spcPct val="90000"/>
              </a:lnSpc>
            </a:pPr>
            <a:r>
              <a:rPr lang="en-US" smtClean="0"/>
              <a:t>The primary key may be a composite key.</a:t>
            </a:r>
          </a:p>
          <a:p>
            <a:pPr lvl="1" eaLnBrk="1" hangingPunct="1">
              <a:lnSpc>
                <a:spcPct val="90000"/>
              </a:lnSpc>
            </a:pPr>
            <a:r>
              <a:rPr lang="en-US" smtClean="0"/>
              <a:t>The ideal primary key is short, numeric, and never changes.</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29</a:t>
            </a:fld>
            <a:endParaRPr lang="en-US" smtClean="0"/>
          </a:p>
          <a:p>
            <a:pPr>
              <a:defRPr/>
            </a:pPr>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en-US" smtClean="0"/>
              <a:t>Chapter Objectives</a:t>
            </a:r>
          </a:p>
        </p:txBody>
      </p:sp>
      <p:sp>
        <p:nvSpPr>
          <p:cNvPr id="9219" name="Rectangle 3"/>
          <p:cNvSpPr>
            <a:spLocks noGrp="1" noChangeArrowheads="1"/>
          </p:cNvSpPr>
          <p:nvPr>
            <p:ph idx="1"/>
          </p:nvPr>
        </p:nvSpPr>
        <p:spPr/>
        <p:txBody>
          <a:bodyPr/>
          <a:lstStyle/>
          <a:p>
            <a:pPr eaLnBrk="1" hangingPunct="1"/>
            <a:r>
              <a:rPr lang="en-US" sz="2400" smtClean="0"/>
              <a:t>To be able to place a relation into BCNF normal form</a:t>
            </a:r>
          </a:p>
          <a:p>
            <a:pPr eaLnBrk="1" hangingPunct="1"/>
            <a:r>
              <a:rPr lang="en-US" sz="2400" smtClean="0"/>
              <a:t>To understand the special importance of domain/key normal form</a:t>
            </a:r>
          </a:p>
          <a:p>
            <a:pPr eaLnBrk="1" hangingPunct="1"/>
            <a:r>
              <a:rPr lang="en-US" sz="2400" smtClean="0"/>
              <a:t>To be able to identify multivalued dependencies</a:t>
            </a:r>
          </a:p>
          <a:p>
            <a:pPr eaLnBrk="1" hangingPunct="1"/>
            <a:r>
              <a:rPr lang="en-US" sz="2400" smtClean="0"/>
              <a:t>To be able to place a relation in fourth normal form</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3</a:t>
            </a:fld>
            <a:endParaRPr lang="en-US" smtClean="0"/>
          </a:p>
          <a:p>
            <a:pPr>
              <a:defRPr/>
            </a:pPr>
            <a:endParaRPr 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sz="4000" dirty="0" smtClean="0"/>
              <a:t>The Entity </a:t>
            </a:r>
            <a:r>
              <a:rPr lang="en-US" sz="4000" dirty="0" err="1" smtClean="0"/>
              <a:t>lntegrity</a:t>
            </a:r>
            <a:r>
              <a:rPr lang="en-US" sz="4000" dirty="0" smtClean="0"/>
              <a:t> Constraint</a:t>
            </a:r>
          </a:p>
        </p:txBody>
      </p:sp>
      <p:sp>
        <p:nvSpPr>
          <p:cNvPr id="33795" name="Rectangle 3"/>
          <p:cNvSpPr>
            <a:spLocks noGrp="1" noChangeArrowheads="1"/>
          </p:cNvSpPr>
          <p:nvPr>
            <p:ph type="body" sz="half" idx="1"/>
          </p:nvPr>
        </p:nvSpPr>
        <p:spPr>
          <a:xfrm>
            <a:off x="457200" y="1600200"/>
            <a:ext cx="8229600" cy="3733800"/>
          </a:xfrm>
        </p:spPr>
        <p:txBody>
          <a:bodyPr/>
          <a:lstStyle/>
          <a:p>
            <a:pPr>
              <a:lnSpc>
                <a:spcPct val="90000"/>
              </a:lnSpc>
            </a:pPr>
            <a:r>
              <a:rPr lang="en-US" sz="2400" dirty="0" smtClean="0"/>
              <a:t>The requirement that, in order to function properly, the primary key must have unique data values for every row in the table is know as the </a:t>
            </a:r>
            <a:r>
              <a:rPr lang="en-US" sz="2400" b="1" dirty="0" smtClean="0">
                <a:solidFill>
                  <a:srgbClr val="0099CC"/>
                </a:solidFill>
              </a:rPr>
              <a:t>entity integrity constraint</a:t>
            </a:r>
            <a:r>
              <a:rPr lang="en-US" sz="2400" dirty="0" smtClean="0"/>
              <a:t>.</a:t>
            </a:r>
          </a:p>
          <a:p>
            <a:r>
              <a:rPr lang="en-US" sz="2400" dirty="0" smtClean="0"/>
              <a:t>The phrase </a:t>
            </a:r>
            <a:r>
              <a:rPr lang="en-US" sz="2400" i="1" dirty="0" smtClean="0">
                <a:solidFill>
                  <a:srgbClr val="0099CC"/>
                </a:solidFill>
              </a:rPr>
              <a:t>unique data values </a:t>
            </a:r>
            <a:r>
              <a:rPr lang="en-US" sz="2400" dirty="0" smtClean="0"/>
              <a:t>implies that this column is NOT NULL, and does not allow a NULL value in any row.</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t>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942EF2E3-186B-41B4-AB3A-440025D7F7FF}" type="slidenum">
              <a:rPr lang="en-US" smtClean="0"/>
              <a:pPr>
                <a:defRPr/>
              </a:pPr>
              <a:t>30</a:t>
            </a:fld>
            <a:endParaRPr lang="en-US" smtClean="0"/>
          </a:p>
          <a:p>
            <a:pPr>
              <a:defRPr/>
            </a:pPr>
            <a:endParaRPr lang="en-US"/>
          </a:p>
        </p:txBody>
      </p:sp>
    </p:spTree>
    <p:extLst>
      <p:ext uri="{BB962C8B-B14F-4D97-AF65-F5344CB8AC3E}">
        <p14:creationId xmlns:p14="http://schemas.microsoft.com/office/powerpoint/2010/main" val="3488787778"/>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pPr eaLnBrk="1" hangingPunct="1"/>
            <a:r>
              <a:rPr lang="en-US" smtClean="0"/>
              <a:t>Surrogate Keys</a:t>
            </a:r>
          </a:p>
        </p:txBody>
      </p:sp>
      <p:sp>
        <p:nvSpPr>
          <p:cNvPr id="58371" name="Rectangle 3"/>
          <p:cNvSpPr>
            <a:spLocks noGrp="1" noChangeArrowheads="1"/>
          </p:cNvSpPr>
          <p:nvPr>
            <p:ph idx="1"/>
          </p:nvPr>
        </p:nvSpPr>
        <p:spPr/>
        <p:txBody>
          <a:bodyPr/>
          <a:lstStyle/>
          <a:p>
            <a:pPr eaLnBrk="1" hangingPunct="1"/>
            <a:r>
              <a:rPr lang="en-US" smtClean="0"/>
              <a:t>A </a:t>
            </a:r>
            <a:r>
              <a:rPr lang="en-US" b="1" smtClean="0">
                <a:solidFill>
                  <a:srgbClr val="0099CC"/>
                </a:solidFill>
              </a:rPr>
              <a:t>surrogate key</a:t>
            </a:r>
            <a:r>
              <a:rPr lang="en-US" smtClean="0">
                <a:solidFill>
                  <a:srgbClr val="0099CC"/>
                </a:solidFill>
              </a:rPr>
              <a:t> </a:t>
            </a:r>
            <a:r>
              <a:rPr lang="en-US" smtClean="0"/>
              <a:t>is an artificial column added to a relation to serve as a primary key.</a:t>
            </a:r>
          </a:p>
          <a:p>
            <a:pPr lvl="1" eaLnBrk="1" hangingPunct="1"/>
            <a:r>
              <a:rPr lang="en-US" smtClean="0"/>
              <a:t>DBMS supplied</a:t>
            </a:r>
          </a:p>
          <a:p>
            <a:pPr lvl="1" eaLnBrk="1" hangingPunct="1"/>
            <a:r>
              <a:rPr lang="en-US" smtClean="0"/>
              <a:t>Short, numeric, and never changes</a:t>
            </a:r>
            <a:r>
              <a:rPr lang="en-US" smtClean="0">
                <a:cs typeface="Arial" panose="020B0604020202020204" pitchFamily="34" charset="0"/>
              </a:rPr>
              <a:t>—</a:t>
            </a:r>
            <a:r>
              <a:rPr lang="en-US" smtClean="0"/>
              <a:t>an ideal primary key</a:t>
            </a:r>
          </a:p>
          <a:p>
            <a:pPr lvl="1" eaLnBrk="1" hangingPunct="1"/>
            <a:r>
              <a:rPr lang="en-US" smtClean="0"/>
              <a:t>Has artificial values that are meaningless to users</a:t>
            </a:r>
          </a:p>
          <a:p>
            <a:pPr lvl="1" eaLnBrk="1" hangingPunct="1"/>
            <a:r>
              <a:rPr lang="en-US" smtClean="0"/>
              <a:t>Normally hidden in forms and reports</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31</a:t>
            </a:fld>
            <a:endParaRPr lang="en-US" smtClean="0"/>
          </a:p>
          <a:p>
            <a:pPr>
              <a:defRPr/>
            </a:pPr>
            <a:endParaRPr 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pPr eaLnBrk="1" hangingPunct="1"/>
            <a:r>
              <a:rPr lang="en-US" smtClean="0"/>
              <a:t>Surrogate Keys</a:t>
            </a:r>
          </a:p>
        </p:txBody>
      </p:sp>
      <p:sp>
        <p:nvSpPr>
          <p:cNvPr id="60419" name="Rectangle 3"/>
          <p:cNvSpPr>
            <a:spLocks noGrp="1" noChangeArrowheads="1"/>
          </p:cNvSpPr>
          <p:nvPr>
            <p:ph idx="1"/>
          </p:nvPr>
        </p:nvSpPr>
        <p:spPr/>
        <p:txBody>
          <a:bodyPr/>
          <a:lstStyle/>
          <a:p>
            <a:pPr eaLnBrk="1" hangingPunct="1">
              <a:lnSpc>
                <a:spcPct val="90000"/>
              </a:lnSpc>
              <a:buFontTx/>
              <a:buNone/>
            </a:pPr>
            <a:r>
              <a:rPr lang="en-US" sz="2800" smtClean="0"/>
              <a:t>	</a:t>
            </a:r>
            <a:r>
              <a:rPr lang="en-US" sz="2400" smtClean="0"/>
              <a:t>NOTE: The primary key of the relation is </a:t>
            </a:r>
            <a:r>
              <a:rPr lang="en-US" sz="2400" u="sng" smtClean="0"/>
              <a:t>underlined</a:t>
            </a:r>
            <a:r>
              <a:rPr lang="en-US" sz="2400" smtClean="0"/>
              <a:t> below:</a:t>
            </a:r>
          </a:p>
          <a:p>
            <a:pPr eaLnBrk="1" hangingPunct="1">
              <a:lnSpc>
                <a:spcPct val="90000"/>
              </a:lnSpc>
            </a:pPr>
            <a:r>
              <a:rPr lang="en-US" smtClean="0"/>
              <a:t>RENTAL_PROPERTY without surrogate key:</a:t>
            </a:r>
          </a:p>
          <a:p>
            <a:pPr eaLnBrk="1" hangingPunct="1">
              <a:lnSpc>
                <a:spcPct val="90000"/>
              </a:lnSpc>
              <a:buFontTx/>
              <a:buNone/>
            </a:pPr>
            <a:r>
              <a:rPr lang="en-US" smtClean="0">
                <a:solidFill>
                  <a:srgbClr val="0066FF"/>
                </a:solidFill>
              </a:rPr>
              <a:t>		</a:t>
            </a:r>
            <a:r>
              <a:rPr lang="en-US" sz="2000" b="1" smtClean="0">
                <a:solidFill>
                  <a:srgbClr val="0099CC"/>
                </a:solidFill>
              </a:rPr>
              <a:t>RENTAL_PROPERTY (</a:t>
            </a:r>
            <a:r>
              <a:rPr lang="en-US" sz="2000" b="1" u="sng" smtClean="0">
                <a:solidFill>
                  <a:srgbClr val="0099CC"/>
                </a:solidFill>
              </a:rPr>
              <a:t>Street</a:t>
            </a:r>
            <a:r>
              <a:rPr lang="en-US" sz="2000" b="1" smtClean="0">
                <a:solidFill>
                  <a:srgbClr val="0099CC"/>
                </a:solidFill>
              </a:rPr>
              <a:t>, </a:t>
            </a:r>
            <a:r>
              <a:rPr lang="en-US" sz="2000" b="1" u="sng" smtClean="0">
                <a:solidFill>
                  <a:srgbClr val="0099CC"/>
                </a:solidFill>
              </a:rPr>
              <a:t>City</a:t>
            </a:r>
            <a:r>
              <a:rPr lang="en-US" sz="2000" b="1" smtClean="0">
                <a:solidFill>
                  <a:srgbClr val="0099CC"/>
                </a:solidFill>
              </a:rPr>
              <a:t>,</a:t>
            </a:r>
            <a:br>
              <a:rPr lang="en-US" sz="2000" b="1" smtClean="0">
                <a:solidFill>
                  <a:srgbClr val="0099CC"/>
                </a:solidFill>
              </a:rPr>
            </a:br>
            <a:r>
              <a:rPr lang="en-US" sz="2000" b="1" smtClean="0">
                <a:solidFill>
                  <a:srgbClr val="0099CC"/>
                </a:solidFill>
              </a:rPr>
              <a:t>	</a:t>
            </a:r>
            <a:r>
              <a:rPr lang="en-US" sz="2000" b="1" u="sng" smtClean="0">
                <a:solidFill>
                  <a:srgbClr val="0099CC"/>
                </a:solidFill>
              </a:rPr>
              <a:t>State/Province</a:t>
            </a:r>
            <a:r>
              <a:rPr lang="en-US" sz="2000" b="1" smtClean="0">
                <a:solidFill>
                  <a:srgbClr val="0099CC"/>
                </a:solidFill>
              </a:rPr>
              <a:t>, </a:t>
            </a:r>
            <a:r>
              <a:rPr lang="en-US" sz="2000" b="1" u="sng" smtClean="0">
                <a:solidFill>
                  <a:srgbClr val="0099CC"/>
                </a:solidFill>
              </a:rPr>
              <a:t>Zip/PostalCode</a:t>
            </a:r>
            <a:r>
              <a:rPr lang="en-US" sz="2000" b="1" smtClean="0">
                <a:solidFill>
                  <a:srgbClr val="0099CC"/>
                </a:solidFill>
              </a:rPr>
              <a:t>, </a:t>
            </a:r>
            <a:r>
              <a:rPr lang="en-US" sz="2000" b="1" u="sng" smtClean="0">
                <a:solidFill>
                  <a:srgbClr val="0099CC"/>
                </a:solidFill>
              </a:rPr>
              <a:t>Country</a:t>
            </a:r>
            <a:r>
              <a:rPr lang="en-US" sz="2000" b="1" smtClean="0">
                <a:solidFill>
                  <a:srgbClr val="0099CC"/>
                </a:solidFill>
              </a:rPr>
              <a:t>, Rental_Rate)</a:t>
            </a:r>
          </a:p>
          <a:p>
            <a:pPr eaLnBrk="1" hangingPunct="1">
              <a:lnSpc>
                <a:spcPct val="90000"/>
              </a:lnSpc>
              <a:buFontTx/>
              <a:buNone/>
            </a:pPr>
            <a:r>
              <a:rPr lang="en-US" sz="2000" smtClean="0"/>
              <a:t> </a:t>
            </a:r>
          </a:p>
          <a:p>
            <a:pPr eaLnBrk="1" hangingPunct="1">
              <a:lnSpc>
                <a:spcPct val="90000"/>
              </a:lnSpc>
            </a:pPr>
            <a:r>
              <a:rPr lang="en-US" smtClean="0"/>
              <a:t>RENTAL_PROPERTY with surrogate key:</a:t>
            </a:r>
          </a:p>
          <a:p>
            <a:pPr lvl="1" eaLnBrk="1" hangingPunct="1">
              <a:lnSpc>
                <a:spcPct val="90000"/>
              </a:lnSpc>
              <a:buFontTx/>
              <a:buNone/>
            </a:pPr>
            <a:r>
              <a:rPr lang="en-US" sz="2400" b="1" smtClean="0">
                <a:solidFill>
                  <a:srgbClr val="0066FF"/>
                </a:solidFill>
              </a:rPr>
              <a:t>  		</a:t>
            </a:r>
            <a:r>
              <a:rPr lang="en-US" sz="2000" b="1" smtClean="0">
                <a:solidFill>
                  <a:srgbClr val="0099CC"/>
                </a:solidFill>
              </a:rPr>
              <a:t>RENTAL_PROPERTY (</a:t>
            </a:r>
            <a:r>
              <a:rPr lang="en-US" sz="2000" b="1" u="sng" smtClean="0">
                <a:solidFill>
                  <a:srgbClr val="0099CC"/>
                </a:solidFill>
              </a:rPr>
              <a:t>PropertyID</a:t>
            </a:r>
            <a:r>
              <a:rPr lang="en-US" sz="2000" b="1" smtClean="0">
                <a:solidFill>
                  <a:srgbClr val="0099CC"/>
                </a:solidFill>
              </a:rPr>
              <a:t>, Street, City,</a:t>
            </a:r>
          </a:p>
          <a:p>
            <a:pPr lvl="1" eaLnBrk="1" hangingPunct="1">
              <a:lnSpc>
                <a:spcPct val="90000"/>
              </a:lnSpc>
              <a:buFontTx/>
              <a:buNone/>
            </a:pPr>
            <a:r>
              <a:rPr lang="en-US" sz="2000" b="1" smtClean="0">
                <a:solidFill>
                  <a:srgbClr val="0099CC"/>
                </a:solidFill>
              </a:rPr>
              <a:t>	  State/Province, Zip/PostalCode, Country, Rental_Rate) </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32</a:t>
            </a:fld>
            <a:endParaRPr lang="en-US" smtClean="0"/>
          </a:p>
          <a:p>
            <a:pPr>
              <a:defRPr/>
            </a:pPr>
            <a:endParaRPr 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pPr eaLnBrk="1" hangingPunct="1"/>
            <a:r>
              <a:rPr lang="en-US" smtClean="0"/>
              <a:t>Foreign Keys</a:t>
            </a:r>
          </a:p>
        </p:txBody>
      </p:sp>
      <p:sp>
        <p:nvSpPr>
          <p:cNvPr id="62467" name="Rectangle 3"/>
          <p:cNvSpPr>
            <a:spLocks noGrp="1" noChangeArrowheads="1"/>
          </p:cNvSpPr>
          <p:nvPr>
            <p:ph idx="1"/>
          </p:nvPr>
        </p:nvSpPr>
        <p:spPr/>
        <p:txBody>
          <a:bodyPr/>
          <a:lstStyle/>
          <a:p>
            <a:pPr eaLnBrk="1" hangingPunct="1"/>
            <a:r>
              <a:rPr lang="en-US" smtClean="0"/>
              <a:t>A </a:t>
            </a:r>
            <a:r>
              <a:rPr lang="en-US" b="1" smtClean="0">
                <a:solidFill>
                  <a:srgbClr val="0099CC"/>
                </a:solidFill>
              </a:rPr>
              <a:t>foreign key</a:t>
            </a:r>
            <a:r>
              <a:rPr lang="en-US" smtClean="0">
                <a:solidFill>
                  <a:srgbClr val="0099CC"/>
                </a:solidFill>
              </a:rPr>
              <a:t> </a:t>
            </a:r>
            <a:r>
              <a:rPr lang="en-US" smtClean="0"/>
              <a:t>is the primary key of one relation that is placed in another relation to form a link between the relations.</a:t>
            </a:r>
          </a:p>
          <a:p>
            <a:pPr lvl="1" eaLnBrk="1" hangingPunct="1"/>
            <a:r>
              <a:rPr lang="en-US" smtClean="0"/>
              <a:t>A foreign key can be a single column or a composite key.</a:t>
            </a:r>
          </a:p>
          <a:p>
            <a:pPr lvl="1" eaLnBrk="1" hangingPunct="1"/>
            <a:r>
              <a:rPr lang="en-US" smtClean="0"/>
              <a:t>The term refers to the fact that key values are </a:t>
            </a:r>
            <a:r>
              <a:rPr lang="en-US" i="1" smtClean="0"/>
              <a:t>foreign</a:t>
            </a:r>
            <a:r>
              <a:rPr lang="en-US" smtClean="0"/>
              <a:t> to the relation in which they appear as foreign key values.</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33</a:t>
            </a:fld>
            <a:endParaRPr lang="en-US" smtClean="0"/>
          </a:p>
          <a:p>
            <a:pPr>
              <a:defRPr/>
            </a:pPr>
            <a:endParaRPr 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pPr eaLnBrk="1" hangingPunct="1"/>
            <a:r>
              <a:rPr lang="en-US" smtClean="0"/>
              <a:t>Foreign Keys</a:t>
            </a:r>
          </a:p>
        </p:txBody>
      </p:sp>
      <p:sp>
        <p:nvSpPr>
          <p:cNvPr id="64515" name="Rectangle 3"/>
          <p:cNvSpPr>
            <a:spLocks noGrp="1" noChangeArrowheads="1"/>
          </p:cNvSpPr>
          <p:nvPr>
            <p:ph idx="1"/>
          </p:nvPr>
        </p:nvSpPr>
        <p:spPr/>
        <p:txBody>
          <a:bodyPr/>
          <a:lstStyle/>
          <a:p>
            <a:pPr eaLnBrk="1" hangingPunct="1">
              <a:buFontTx/>
              <a:buNone/>
            </a:pPr>
            <a:r>
              <a:rPr lang="en-US" sz="2400" smtClean="0"/>
              <a:t>NOTE: The primary keys of the relations are </a:t>
            </a:r>
            <a:r>
              <a:rPr lang="en-US" sz="2400" u="sng" smtClean="0"/>
              <a:t>underlined</a:t>
            </a:r>
            <a:r>
              <a:rPr lang="en-US" sz="2400" smtClean="0"/>
              <a:t> and any foreign keys are in </a:t>
            </a:r>
            <a:r>
              <a:rPr lang="en-US" sz="2400" i="1" smtClean="0"/>
              <a:t>italics</a:t>
            </a:r>
            <a:r>
              <a:rPr lang="en-US" sz="2400" smtClean="0"/>
              <a:t> in the relations below:</a:t>
            </a:r>
          </a:p>
          <a:p>
            <a:pPr eaLnBrk="1" hangingPunct="1"/>
            <a:endParaRPr lang="en-US" sz="2400" smtClean="0"/>
          </a:p>
          <a:p>
            <a:pPr eaLnBrk="1" hangingPunct="1">
              <a:buFontTx/>
              <a:buNone/>
            </a:pPr>
            <a:r>
              <a:rPr lang="en-US" sz="1600" b="1" smtClean="0">
                <a:solidFill>
                  <a:srgbClr val="0066FF"/>
                </a:solidFill>
              </a:rPr>
              <a:t>	</a:t>
            </a:r>
            <a:r>
              <a:rPr lang="en-US" sz="1600" b="1" smtClean="0">
                <a:solidFill>
                  <a:srgbClr val="0099CC"/>
                </a:solidFill>
              </a:rPr>
              <a:t>DEPARTMENT (</a:t>
            </a:r>
            <a:r>
              <a:rPr lang="en-US" sz="1600" b="1" u="sng" smtClean="0">
                <a:solidFill>
                  <a:srgbClr val="0099CC"/>
                </a:solidFill>
              </a:rPr>
              <a:t>DepartmentName</a:t>
            </a:r>
            <a:r>
              <a:rPr lang="en-US" sz="1600" b="1" smtClean="0">
                <a:solidFill>
                  <a:srgbClr val="0099CC"/>
                </a:solidFill>
              </a:rPr>
              <a:t>, BudgetCode, ManagerName)</a:t>
            </a:r>
          </a:p>
          <a:p>
            <a:pPr eaLnBrk="1" hangingPunct="1">
              <a:buFontTx/>
              <a:buNone/>
            </a:pPr>
            <a:r>
              <a:rPr lang="en-US" sz="1600" b="1" smtClean="0">
                <a:solidFill>
                  <a:srgbClr val="0099CC"/>
                </a:solidFill>
              </a:rPr>
              <a:t>	EMPLOYEE      (</a:t>
            </a:r>
            <a:r>
              <a:rPr lang="en-US" sz="1600" b="1" u="sng" smtClean="0">
                <a:solidFill>
                  <a:srgbClr val="0099CC"/>
                </a:solidFill>
              </a:rPr>
              <a:t>EmployeeNumber</a:t>
            </a:r>
            <a:r>
              <a:rPr lang="en-US" sz="1600" b="1" smtClean="0">
                <a:solidFill>
                  <a:srgbClr val="0099CC"/>
                </a:solidFill>
              </a:rPr>
              <a:t>, EmployeeLastName,</a:t>
            </a:r>
          </a:p>
          <a:p>
            <a:pPr eaLnBrk="1" hangingPunct="1">
              <a:buFontTx/>
              <a:buNone/>
            </a:pPr>
            <a:r>
              <a:rPr lang="en-US" sz="1600" b="1" smtClean="0">
                <a:solidFill>
                  <a:srgbClr val="0099CC"/>
                </a:solidFill>
              </a:rPr>
              <a:t>			 EmployeeFirstName, </a:t>
            </a:r>
            <a:r>
              <a:rPr lang="en-US" sz="1600" b="1" i="1" smtClean="0">
                <a:solidFill>
                  <a:srgbClr val="0099CC"/>
                </a:solidFill>
              </a:rPr>
              <a:t>DepartmentName</a:t>
            </a:r>
            <a:r>
              <a:rPr lang="en-US" sz="1600" b="1" smtClean="0">
                <a:solidFill>
                  <a:srgbClr val="0099CC"/>
                </a:solidFill>
              </a:rPr>
              <a:t>)</a:t>
            </a:r>
          </a:p>
          <a:p>
            <a:pPr eaLnBrk="1" hangingPunct="1">
              <a:buFontTx/>
              <a:buNone/>
            </a:pPr>
            <a:endParaRPr lang="en-US" sz="1800" smtClean="0"/>
          </a:p>
          <a:p>
            <a:pPr eaLnBrk="1" hangingPunct="1">
              <a:buFontTx/>
              <a:buNone/>
            </a:pPr>
            <a:endParaRPr lang="en-US" sz="4400" smtClean="0"/>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34</a:t>
            </a:fld>
            <a:endParaRPr lang="en-US" smtClean="0"/>
          </a:p>
          <a:p>
            <a:pPr>
              <a:defRPr/>
            </a:pPr>
            <a:endParaRPr 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pPr eaLnBrk="1" hangingPunct="1"/>
            <a:r>
              <a:rPr lang="en-US" sz="4000" smtClean="0"/>
              <a:t>The Referential Integrity Constraint</a:t>
            </a:r>
          </a:p>
        </p:txBody>
      </p:sp>
      <p:sp>
        <p:nvSpPr>
          <p:cNvPr id="66563" name="Rectangle 3"/>
          <p:cNvSpPr>
            <a:spLocks noGrp="1" noChangeArrowheads="1"/>
          </p:cNvSpPr>
          <p:nvPr>
            <p:ph idx="1"/>
          </p:nvPr>
        </p:nvSpPr>
        <p:spPr/>
        <p:txBody>
          <a:bodyPr/>
          <a:lstStyle/>
          <a:p>
            <a:pPr eaLnBrk="1" hangingPunct="1"/>
            <a:r>
              <a:rPr lang="en-US" dirty="0" smtClean="0"/>
              <a:t>A </a:t>
            </a:r>
            <a:r>
              <a:rPr lang="en-US" b="1" dirty="0" smtClean="0">
                <a:solidFill>
                  <a:srgbClr val="0099CC"/>
                </a:solidFill>
              </a:rPr>
              <a:t>referential integrity constraint</a:t>
            </a:r>
            <a:r>
              <a:rPr lang="en-US" dirty="0" smtClean="0">
                <a:solidFill>
                  <a:srgbClr val="0099CC"/>
                </a:solidFill>
              </a:rPr>
              <a:t> </a:t>
            </a:r>
            <a:r>
              <a:rPr lang="en-US" dirty="0" smtClean="0"/>
              <a:t>is a statement that limits the values of the foreign key to those already existing as primary key values in the corresponding relation:</a:t>
            </a:r>
          </a:p>
          <a:p>
            <a:pPr marL="457200" lvl="1" indent="0">
              <a:buNone/>
            </a:pPr>
            <a:r>
              <a:rPr lang="en-US" sz="2000" b="1" dirty="0">
                <a:solidFill>
                  <a:srgbClr val="0099CC"/>
                </a:solidFill>
              </a:rPr>
              <a:t>SKU in ORDER_ITEM must exist in SKU in SKU_DATA</a:t>
            </a:r>
            <a:endParaRPr lang="en-US" sz="2000" dirty="0" smtClean="0">
              <a:solidFill>
                <a:srgbClr val="0099CC"/>
              </a:solidFill>
            </a:endParaRP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35</a:t>
            </a:fld>
            <a:endParaRPr lang="en-US" smtClean="0"/>
          </a:p>
          <a:p>
            <a:pPr>
              <a:defRPr/>
            </a:pPr>
            <a:endParaRPr 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pPr eaLnBrk="1" hangingPunct="1"/>
            <a:r>
              <a:rPr lang="en-US" sz="4000" smtClean="0"/>
              <a:t>Foreign Key with a</a:t>
            </a:r>
            <a:br>
              <a:rPr lang="en-US" sz="4000" smtClean="0"/>
            </a:br>
            <a:r>
              <a:rPr lang="en-US" sz="4000" smtClean="0"/>
              <a:t>Referential Integrity Constraint</a:t>
            </a:r>
          </a:p>
        </p:txBody>
      </p:sp>
      <p:sp>
        <p:nvSpPr>
          <p:cNvPr id="68611" name="Rectangle 3"/>
          <p:cNvSpPr>
            <a:spLocks noGrp="1" noChangeArrowheads="1"/>
          </p:cNvSpPr>
          <p:nvPr>
            <p:ph idx="1"/>
          </p:nvPr>
        </p:nvSpPr>
        <p:spPr/>
        <p:txBody>
          <a:bodyPr/>
          <a:lstStyle/>
          <a:p>
            <a:pPr eaLnBrk="1" hangingPunct="1">
              <a:buFontTx/>
              <a:buNone/>
            </a:pPr>
            <a:r>
              <a:rPr lang="en-US" sz="2400" smtClean="0"/>
              <a:t>NOTE: The primary key of the relation is </a:t>
            </a:r>
            <a:r>
              <a:rPr lang="en-US" sz="2400" u="sng" smtClean="0"/>
              <a:t>underlined</a:t>
            </a:r>
            <a:r>
              <a:rPr lang="en-US" sz="2400" smtClean="0"/>
              <a:t> and  any foreign keys are in </a:t>
            </a:r>
            <a:r>
              <a:rPr lang="en-US" sz="2400" i="1" smtClean="0"/>
              <a:t>italics</a:t>
            </a:r>
            <a:r>
              <a:rPr lang="en-US" sz="2400" smtClean="0"/>
              <a:t> in the relations below:</a:t>
            </a:r>
          </a:p>
          <a:p>
            <a:pPr eaLnBrk="1" hangingPunct="1">
              <a:buFontTx/>
              <a:buNone/>
            </a:pPr>
            <a:endParaRPr lang="en-US" sz="2000" b="1" smtClean="0">
              <a:solidFill>
                <a:srgbClr val="0066FF"/>
              </a:solidFill>
            </a:endParaRPr>
          </a:p>
          <a:p>
            <a:pPr eaLnBrk="1" hangingPunct="1">
              <a:buFontTx/>
              <a:buNone/>
            </a:pPr>
            <a:r>
              <a:rPr lang="en-US" sz="1800" b="1" smtClean="0">
                <a:solidFill>
                  <a:srgbClr val="0099CC"/>
                </a:solidFill>
              </a:rPr>
              <a:t>SKU_DATA 	(</a:t>
            </a:r>
            <a:r>
              <a:rPr lang="en-US" sz="1800" b="1" u="sng" smtClean="0">
                <a:solidFill>
                  <a:srgbClr val="0099CC"/>
                </a:solidFill>
              </a:rPr>
              <a:t>SKU</a:t>
            </a:r>
            <a:r>
              <a:rPr lang="en-US" sz="1800" b="1" smtClean="0">
                <a:solidFill>
                  <a:srgbClr val="0099CC"/>
                </a:solidFill>
              </a:rPr>
              <a:t>, SKU_Description, Department, Buyer)</a:t>
            </a:r>
          </a:p>
          <a:p>
            <a:pPr eaLnBrk="1" hangingPunct="1">
              <a:buFontTx/>
              <a:buNone/>
            </a:pPr>
            <a:r>
              <a:rPr lang="en-US" sz="1800" b="1" smtClean="0">
                <a:solidFill>
                  <a:srgbClr val="0099CC"/>
                </a:solidFill>
              </a:rPr>
              <a:t>ORDER_ITEM 	(</a:t>
            </a:r>
            <a:r>
              <a:rPr lang="en-US" sz="1800" b="1" u="sng" smtClean="0">
                <a:solidFill>
                  <a:srgbClr val="0099CC"/>
                </a:solidFill>
              </a:rPr>
              <a:t>OrderNumber</a:t>
            </a:r>
            <a:r>
              <a:rPr lang="en-US" sz="1800" b="1" smtClean="0">
                <a:solidFill>
                  <a:srgbClr val="0099CC"/>
                </a:solidFill>
              </a:rPr>
              <a:t>, </a:t>
            </a:r>
            <a:r>
              <a:rPr lang="en-US" sz="1800" b="1" i="1" u="sng" smtClean="0">
                <a:solidFill>
                  <a:srgbClr val="0099CC"/>
                </a:solidFill>
              </a:rPr>
              <a:t>SKU</a:t>
            </a:r>
            <a:r>
              <a:rPr lang="en-US" sz="1800" b="1" smtClean="0">
                <a:solidFill>
                  <a:srgbClr val="0099CC"/>
                </a:solidFill>
              </a:rPr>
              <a:t>, Quantity, Price,</a:t>
            </a:r>
            <a:br>
              <a:rPr lang="en-US" sz="1800" b="1" smtClean="0">
                <a:solidFill>
                  <a:srgbClr val="0099CC"/>
                </a:solidFill>
              </a:rPr>
            </a:br>
            <a:r>
              <a:rPr lang="en-US" sz="1800" b="1" smtClean="0">
                <a:solidFill>
                  <a:srgbClr val="0099CC"/>
                </a:solidFill>
              </a:rPr>
              <a:t>		 ExtendedPrice)</a:t>
            </a:r>
          </a:p>
          <a:p>
            <a:pPr eaLnBrk="1" hangingPunct="1">
              <a:buFontTx/>
              <a:buNone/>
            </a:pPr>
            <a:r>
              <a:rPr lang="en-US" b="1" smtClean="0">
                <a:solidFill>
                  <a:srgbClr val="0099CC"/>
                </a:solidFill>
              </a:rPr>
              <a:t>		</a:t>
            </a:r>
            <a:r>
              <a:rPr lang="en-US" sz="2000" b="1" smtClean="0">
                <a:solidFill>
                  <a:srgbClr val="0099CC"/>
                </a:solidFill>
              </a:rPr>
              <a:t>Where ORDER_ITEM.SKU must exist in SKU_DATA.SKU</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36</a:t>
            </a:fld>
            <a:endParaRPr lang="en-US" smtClean="0"/>
          </a:p>
          <a:p>
            <a:pPr>
              <a:defRPr/>
            </a:pPr>
            <a:endParaRPr 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a:xfrm>
            <a:off x="457200" y="274638"/>
            <a:ext cx="8229600" cy="944562"/>
          </a:xfrm>
        </p:spPr>
        <p:txBody>
          <a:bodyPr/>
          <a:lstStyle/>
          <a:p>
            <a:pPr eaLnBrk="1" hangingPunct="1"/>
            <a:r>
              <a:rPr lang="en-US" sz="4000" dirty="0" smtClean="0"/>
              <a:t>Database Integrity</a:t>
            </a:r>
          </a:p>
        </p:txBody>
      </p:sp>
      <p:sp>
        <p:nvSpPr>
          <p:cNvPr id="66563" name="Rectangle 3"/>
          <p:cNvSpPr>
            <a:spLocks noGrp="1" noChangeArrowheads="1"/>
          </p:cNvSpPr>
          <p:nvPr>
            <p:ph idx="1"/>
          </p:nvPr>
        </p:nvSpPr>
        <p:spPr>
          <a:xfrm>
            <a:off x="457200" y="1371600"/>
            <a:ext cx="8229600" cy="4525963"/>
          </a:xfrm>
        </p:spPr>
        <p:txBody>
          <a:bodyPr/>
          <a:lstStyle/>
          <a:p>
            <a:r>
              <a:rPr lang="en-US" dirty="0"/>
              <a:t>We have defined three constraints so far in our discussion</a:t>
            </a:r>
            <a:r>
              <a:rPr lang="en-US" dirty="0" smtClean="0"/>
              <a:t>:</a:t>
            </a:r>
          </a:p>
          <a:p>
            <a:pPr lvl="1"/>
            <a:r>
              <a:rPr lang="en-US" dirty="0"/>
              <a:t>The </a:t>
            </a:r>
            <a:r>
              <a:rPr lang="en-US" b="1" dirty="0">
                <a:solidFill>
                  <a:srgbClr val="0099CC"/>
                </a:solidFill>
              </a:rPr>
              <a:t>domain integrity </a:t>
            </a:r>
            <a:r>
              <a:rPr lang="en-US" b="1" dirty="0" smtClean="0">
                <a:solidFill>
                  <a:srgbClr val="0099CC"/>
                </a:solidFill>
              </a:rPr>
              <a:t>constraint</a:t>
            </a:r>
          </a:p>
          <a:p>
            <a:pPr lvl="1"/>
            <a:r>
              <a:rPr lang="en-US" dirty="0"/>
              <a:t>The </a:t>
            </a:r>
            <a:r>
              <a:rPr lang="en-US" b="1" dirty="0">
                <a:solidFill>
                  <a:srgbClr val="0099CC"/>
                </a:solidFill>
              </a:rPr>
              <a:t>entity integrity </a:t>
            </a:r>
            <a:r>
              <a:rPr lang="en-US" b="1" dirty="0" smtClean="0">
                <a:solidFill>
                  <a:srgbClr val="0099CC"/>
                </a:solidFill>
              </a:rPr>
              <a:t>constraint</a:t>
            </a:r>
          </a:p>
          <a:p>
            <a:pPr lvl="1"/>
            <a:r>
              <a:rPr lang="en-US" dirty="0"/>
              <a:t>The </a:t>
            </a:r>
            <a:r>
              <a:rPr lang="en-US" b="1" dirty="0">
                <a:solidFill>
                  <a:srgbClr val="0099CC"/>
                </a:solidFill>
              </a:rPr>
              <a:t>referential integrity constraint</a:t>
            </a:r>
          </a:p>
          <a:p>
            <a:r>
              <a:rPr lang="en-US" dirty="0"/>
              <a:t>The purpose of these three constraints, taken as a whole, is to create </a:t>
            </a:r>
            <a:r>
              <a:rPr lang="en-US" b="1" dirty="0" smtClean="0">
                <a:solidFill>
                  <a:srgbClr val="0099CC"/>
                </a:solidFill>
              </a:rPr>
              <a:t>database integrity</a:t>
            </a:r>
            <a:r>
              <a:rPr lang="en-US" dirty="0" smtClean="0"/>
              <a:t>, which </a:t>
            </a:r>
            <a:r>
              <a:rPr lang="en-US" dirty="0"/>
              <a:t>means that the data in our database will be useful, meaningful data</a:t>
            </a:r>
            <a:r>
              <a:rPr lang="en-US" dirty="0" smtClean="0"/>
              <a:t>.</a:t>
            </a:r>
            <a:endParaRPr lang="en-US" sz="2000" dirty="0" smtClean="0">
              <a:solidFill>
                <a:srgbClr val="0099CC"/>
              </a:solidFill>
            </a:endParaRP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37</a:t>
            </a:fld>
            <a:endParaRPr lang="en-US" smtClean="0"/>
          </a:p>
          <a:p>
            <a:pPr>
              <a:defRPr/>
            </a:pPr>
            <a:endParaRPr lang="en-US"/>
          </a:p>
        </p:txBody>
      </p:sp>
    </p:spTree>
    <p:extLst>
      <p:ext uri="{BB962C8B-B14F-4D97-AF65-F5344CB8AC3E}">
        <p14:creationId xmlns:p14="http://schemas.microsoft.com/office/powerpoint/2010/main" val="344479939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676402" y="4420043"/>
            <a:ext cx="6241524" cy="1584294"/>
          </a:xfrm>
          <a:prstGeom prst="rect">
            <a:avLst/>
          </a:prstGeom>
          <a:ln>
            <a:solidFill>
              <a:schemeClr val="tx1">
                <a:lumMod val="50000"/>
                <a:lumOff val="50000"/>
              </a:schemeClr>
            </a:solidFill>
          </a:ln>
        </p:spPr>
      </p:pic>
      <p:pic>
        <p:nvPicPr>
          <p:cNvPr id="3" name="Picture 2"/>
          <p:cNvPicPr>
            <a:picLocks noChangeAspect="1"/>
          </p:cNvPicPr>
          <p:nvPr/>
        </p:nvPicPr>
        <p:blipFill>
          <a:blip r:embed="rId4"/>
          <a:stretch>
            <a:fillRect/>
          </a:stretch>
        </p:blipFill>
        <p:spPr>
          <a:xfrm>
            <a:off x="1676402" y="2674751"/>
            <a:ext cx="6241524" cy="1573846"/>
          </a:xfrm>
          <a:prstGeom prst="rect">
            <a:avLst/>
          </a:prstGeom>
          <a:ln>
            <a:solidFill>
              <a:schemeClr val="tx1">
                <a:lumMod val="50000"/>
                <a:lumOff val="50000"/>
              </a:schemeClr>
            </a:solidFill>
          </a:ln>
        </p:spPr>
      </p:pic>
      <p:sp>
        <p:nvSpPr>
          <p:cNvPr id="72706" name="Rectangle 2"/>
          <p:cNvSpPr>
            <a:spLocks noGrp="1" noChangeArrowheads="1"/>
          </p:cNvSpPr>
          <p:nvPr>
            <p:ph type="title"/>
          </p:nvPr>
        </p:nvSpPr>
        <p:spPr>
          <a:xfrm>
            <a:off x="457200" y="274638"/>
            <a:ext cx="8229600" cy="868362"/>
          </a:xfrm>
        </p:spPr>
        <p:txBody>
          <a:bodyPr/>
          <a:lstStyle/>
          <a:p>
            <a:pPr eaLnBrk="1" hangingPunct="1"/>
            <a:r>
              <a:rPr lang="en-US" smtClean="0"/>
              <a:t>Modification Anomalies</a:t>
            </a:r>
          </a:p>
        </p:txBody>
      </p:sp>
      <p:sp>
        <p:nvSpPr>
          <p:cNvPr id="72707" name="Rectangle 3"/>
          <p:cNvSpPr>
            <a:spLocks noGrp="1" noChangeArrowheads="1"/>
          </p:cNvSpPr>
          <p:nvPr>
            <p:ph type="body" sz="half" idx="1"/>
          </p:nvPr>
        </p:nvSpPr>
        <p:spPr>
          <a:xfrm>
            <a:off x="457200" y="1314446"/>
            <a:ext cx="8229600" cy="1143000"/>
          </a:xfrm>
        </p:spPr>
        <p:txBody>
          <a:bodyPr/>
          <a:lstStyle/>
          <a:p>
            <a:pPr eaLnBrk="1" hangingPunct="1">
              <a:lnSpc>
                <a:spcPct val="90000"/>
              </a:lnSpc>
            </a:pPr>
            <a:r>
              <a:rPr lang="en-US" sz="2400" dirty="0" smtClean="0"/>
              <a:t>The EQUIPMENT_REPAIR table before and after an incorrect update operation on </a:t>
            </a:r>
            <a:r>
              <a:rPr lang="en-US" sz="2400" dirty="0" err="1" smtClean="0">
                <a:solidFill>
                  <a:srgbClr val="0099CC"/>
                </a:solidFill>
              </a:rPr>
              <a:t>AcquisitionCost</a:t>
            </a:r>
            <a:r>
              <a:rPr lang="en-US" sz="2400" dirty="0" smtClean="0"/>
              <a:t/>
            </a:r>
            <a:br>
              <a:rPr lang="en-US" sz="2400" dirty="0" smtClean="0"/>
            </a:br>
            <a:r>
              <a:rPr lang="en-US" sz="2400" dirty="0" smtClean="0"/>
              <a:t>for </a:t>
            </a:r>
            <a:r>
              <a:rPr lang="en-US" sz="2400" dirty="0" err="1" smtClean="0">
                <a:solidFill>
                  <a:srgbClr val="0099CC"/>
                </a:solidFill>
              </a:rPr>
              <a:t>EquipmentType</a:t>
            </a:r>
            <a:r>
              <a:rPr lang="en-US" sz="2400" dirty="0" smtClean="0">
                <a:solidFill>
                  <a:srgbClr val="0099CC"/>
                </a:solidFill>
              </a:rPr>
              <a:t> = Drill Press</a:t>
            </a:r>
            <a:r>
              <a:rPr lang="en-US" sz="2400" dirty="0" smtClean="0"/>
              <a:t>:</a:t>
            </a:r>
          </a:p>
        </p:txBody>
      </p:sp>
      <p:sp>
        <p:nvSpPr>
          <p:cNvPr id="5" name="Footer Placeholder 4"/>
          <p:cNvSpPr>
            <a:spLocks noGrp="1"/>
          </p:cNvSpPr>
          <p:nvPr>
            <p:ph type="ftr" sz="quarter" idx="10"/>
          </p:nvPr>
        </p:nvSpPr>
        <p:spPr/>
        <p:txBody>
          <a:bodyPr/>
          <a:lstStyle/>
          <a:p>
            <a:pPr>
              <a:defRPr/>
            </a:pPr>
            <a:r>
              <a:rPr lang="en-US" smtClean="0"/>
              <a:t>KROENKE AND AUER - DATABASE PROCESSING, 14th Edition  © 2016 Pearson Education, Inc.</a:t>
            </a:r>
            <a:endParaRPr lang="en-US"/>
          </a:p>
        </p:txBody>
      </p:sp>
      <p:sp>
        <p:nvSpPr>
          <p:cNvPr id="6" name="Slide Number Placeholder 5"/>
          <p:cNvSpPr>
            <a:spLocks noGrp="1"/>
          </p:cNvSpPr>
          <p:nvPr>
            <p:ph type="sldNum" sz="quarter" idx="11"/>
          </p:nvPr>
        </p:nvSpPr>
        <p:spPr/>
        <p:txBody>
          <a:bodyPr/>
          <a:lstStyle/>
          <a:p>
            <a:pPr>
              <a:defRPr/>
            </a:pPr>
            <a:r>
              <a:rPr lang="en-US" smtClean="0"/>
              <a:t>3-</a:t>
            </a:r>
            <a:fld id="{B1EDA2BE-A40E-4164-A326-72FCBB4EE276}" type="slidenum">
              <a:rPr lang="en-US" smtClean="0"/>
              <a:pPr>
                <a:defRPr/>
              </a:pPr>
              <a:t>38</a:t>
            </a:fld>
            <a:endParaRPr lang="en-US" smtClean="0"/>
          </a:p>
          <a:p>
            <a:pPr>
              <a:defRPr/>
            </a:pPr>
            <a:endParaRPr 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pPr eaLnBrk="1" hangingPunct="1"/>
            <a:r>
              <a:rPr lang="en-US" sz="4000" dirty="0" smtClean="0"/>
              <a:t>Types of Modification Anomalies</a:t>
            </a:r>
          </a:p>
        </p:txBody>
      </p:sp>
      <p:sp>
        <p:nvSpPr>
          <p:cNvPr id="70659" name="Rectangle 3"/>
          <p:cNvSpPr>
            <a:spLocks noGrp="1" noChangeArrowheads="1"/>
          </p:cNvSpPr>
          <p:nvPr>
            <p:ph idx="1"/>
          </p:nvPr>
        </p:nvSpPr>
        <p:spPr/>
        <p:txBody>
          <a:bodyPr/>
          <a:lstStyle/>
          <a:p>
            <a:pPr eaLnBrk="1" hangingPunct="1"/>
            <a:r>
              <a:rPr lang="en-US" dirty="0" smtClean="0"/>
              <a:t>Deletion anomaly</a:t>
            </a:r>
          </a:p>
          <a:p>
            <a:pPr eaLnBrk="1" hangingPunct="1"/>
            <a:r>
              <a:rPr lang="en-US" dirty="0" smtClean="0"/>
              <a:t>Insertion anomaly</a:t>
            </a:r>
          </a:p>
          <a:p>
            <a:pPr eaLnBrk="1" hangingPunct="1"/>
            <a:r>
              <a:rPr lang="en-US" dirty="0" smtClean="0"/>
              <a:t>Update anomaly</a:t>
            </a:r>
          </a:p>
          <a:p>
            <a:pPr lvl="1"/>
            <a:r>
              <a:rPr lang="en-US" sz="2400" dirty="0"/>
              <a:t>Notice  that  the  EQUIPMENT_REPAIR  </a:t>
            </a:r>
            <a:r>
              <a:rPr lang="en-US" sz="2400" dirty="0" smtClean="0"/>
              <a:t>table duplicates </a:t>
            </a:r>
            <a:r>
              <a:rPr lang="en-US" sz="2400" dirty="0"/>
              <a:t>data. For example, the </a:t>
            </a:r>
            <a:r>
              <a:rPr lang="en-US" sz="2400" dirty="0" err="1"/>
              <a:t>AcquisitionCost</a:t>
            </a:r>
            <a:r>
              <a:rPr lang="en-US" sz="2400" dirty="0"/>
              <a:t> of the same item </a:t>
            </a:r>
            <a:r>
              <a:rPr lang="en-US" sz="2400" dirty="0" smtClean="0"/>
              <a:t>of equipment </a:t>
            </a:r>
            <a:r>
              <a:rPr lang="en-US" sz="2400" dirty="0"/>
              <a:t>appears several times. Any table that duplicates data is susceptible to </a:t>
            </a:r>
            <a:r>
              <a:rPr lang="en-US" sz="2400" dirty="0" smtClean="0"/>
              <a:t>update anomalies. </a:t>
            </a:r>
            <a:r>
              <a:rPr lang="en-US" sz="2400" dirty="0"/>
              <a:t>A table that has such inconsistencies is </a:t>
            </a:r>
            <a:r>
              <a:rPr lang="en-US" sz="2400" dirty="0" smtClean="0"/>
              <a:t>said to </a:t>
            </a:r>
            <a:r>
              <a:rPr lang="en-US" sz="2400" dirty="0"/>
              <a:t>have </a:t>
            </a:r>
            <a:r>
              <a:rPr lang="en-US" sz="2400" b="1" dirty="0">
                <a:solidFill>
                  <a:srgbClr val="0099CC"/>
                </a:solidFill>
              </a:rPr>
              <a:t>data integrity problems</a:t>
            </a:r>
            <a:r>
              <a:rPr lang="en-US" sz="2400" dirty="0"/>
              <a:t>.</a:t>
            </a:r>
          </a:p>
          <a:p>
            <a:pPr eaLnBrk="1" hangingPunct="1"/>
            <a:endParaRPr lang="en-US" dirty="0" smtClean="0"/>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39</a:t>
            </a:fld>
            <a:endParaRPr lang="en-US" smtClean="0"/>
          </a:p>
          <a:p>
            <a:pPr>
              <a:defRPr/>
            </a:pPr>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smtClean="0"/>
              <a:t>Chapter Premise</a:t>
            </a:r>
          </a:p>
        </p:txBody>
      </p:sp>
      <p:sp>
        <p:nvSpPr>
          <p:cNvPr id="11267" name="Rectangle 3"/>
          <p:cNvSpPr>
            <a:spLocks noGrp="1" noChangeArrowheads="1"/>
          </p:cNvSpPr>
          <p:nvPr>
            <p:ph idx="1"/>
          </p:nvPr>
        </p:nvSpPr>
        <p:spPr/>
        <p:txBody>
          <a:bodyPr/>
          <a:lstStyle/>
          <a:p>
            <a:pPr eaLnBrk="1" hangingPunct="1"/>
            <a:r>
              <a:rPr lang="en-US" dirty="0" smtClean="0"/>
              <a:t>We have received one or more tables of existing data.</a:t>
            </a:r>
          </a:p>
          <a:p>
            <a:pPr eaLnBrk="1" hangingPunct="1"/>
            <a:r>
              <a:rPr lang="en-US" dirty="0" smtClean="0"/>
              <a:t>The data is to be stored in a new database.</a:t>
            </a:r>
          </a:p>
          <a:p>
            <a:pPr eaLnBrk="1" hangingPunct="1"/>
            <a:r>
              <a:rPr lang="en-US" dirty="0" smtClean="0"/>
              <a:t>QUESTION:  Should the data be stored as received, or should it be transformed for storage?</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4</a:t>
            </a:fld>
            <a:endParaRPr lang="en-US" smtClean="0"/>
          </a:p>
          <a:p>
            <a:pPr>
              <a:defRPr/>
            </a:pPr>
            <a:endParaRPr lang="en-US"/>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3071813"/>
            <a:ext cx="8229600" cy="2833816"/>
          </a:xfrm>
          <a:prstGeom prst="rect">
            <a:avLst/>
          </a:prstGeom>
        </p:spPr>
      </p:pic>
      <p:sp>
        <p:nvSpPr>
          <p:cNvPr id="74754" name="Rectangle 2"/>
          <p:cNvSpPr>
            <a:spLocks noGrp="1" noChangeArrowheads="1"/>
          </p:cNvSpPr>
          <p:nvPr>
            <p:ph type="title"/>
          </p:nvPr>
        </p:nvSpPr>
        <p:spPr/>
        <p:txBody>
          <a:bodyPr/>
          <a:lstStyle/>
          <a:p>
            <a:pPr eaLnBrk="1" hangingPunct="1"/>
            <a:r>
              <a:rPr lang="en-US" smtClean="0"/>
              <a:t>Normal Forms</a:t>
            </a:r>
          </a:p>
        </p:txBody>
      </p:sp>
      <p:sp>
        <p:nvSpPr>
          <p:cNvPr id="74755" name="Rectangle 3"/>
          <p:cNvSpPr>
            <a:spLocks noGrp="1" noChangeArrowheads="1"/>
          </p:cNvSpPr>
          <p:nvPr>
            <p:ph type="body" sz="half" idx="1"/>
          </p:nvPr>
        </p:nvSpPr>
        <p:spPr>
          <a:xfrm>
            <a:off x="457200" y="1600200"/>
            <a:ext cx="8229600" cy="1371600"/>
          </a:xfrm>
        </p:spPr>
        <p:txBody>
          <a:bodyPr/>
          <a:lstStyle/>
          <a:p>
            <a:pPr eaLnBrk="1" hangingPunct="1">
              <a:lnSpc>
                <a:spcPct val="90000"/>
              </a:lnSpc>
            </a:pPr>
            <a:r>
              <a:rPr lang="en-US" sz="2800" smtClean="0"/>
              <a:t>Relations are categorized as a </a:t>
            </a:r>
            <a:r>
              <a:rPr lang="en-US" sz="2800" b="1" smtClean="0">
                <a:solidFill>
                  <a:srgbClr val="0099CC"/>
                </a:solidFill>
              </a:rPr>
              <a:t>normal form</a:t>
            </a:r>
            <a:r>
              <a:rPr lang="en-US" sz="2800" smtClean="0">
                <a:solidFill>
                  <a:srgbClr val="0099CC"/>
                </a:solidFill>
              </a:rPr>
              <a:t> </a:t>
            </a:r>
            <a:r>
              <a:rPr lang="en-US" sz="2800" smtClean="0"/>
              <a:t>based on which modification anomalies or other problems they are subject to:</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t>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942EF2E3-186B-41B4-AB3A-440025D7F7FF}" type="slidenum">
              <a:rPr lang="en-US" smtClean="0"/>
              <a:pPr>
                <a:defRPr/>
              </a:pPr>
              <a:t>40</a:t>
            </a:fld>
            <a:endParaRPr lang="en-US" smtClean="0"/>
          </a:p>
          <a:p>
            <a:pPr>
              <a:defRPr/>
            </a:pPr>
            <a:endParaRPr 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dirty="0" smtClean="0"/>
              <a:t>To Key, or Not to Key</a:t>
            </a:r>
            <a:br>
              <a:rPr lang="en-US" dirty="0" smtClean="0"/>
            </a:br>
            <a:r>
              <a:rPr lang="en-US" sz="4000" dirty="0" smtClean="0"/>
              <a:t>Here is the Answer!</a:t>
            </a:r>
          </a:p>
        </p:txBody>
      </p:sp>
      <p:sp>
        <p:nvSpPr>
          <p:cNvPr id="35843" name="Rectangle 3"/>
          <p:cNvSpPr>
            <a:spLocks noGrp="1" noChangeArrowheads="1"/>
          </p:cNvSpPr>
          <p:nvPr>
            <p:ph idx="1"/>
          </p:nvPr>
        </p:nvSpPr>
        <p:spPr/>
        <p:txBody>
          <a:bodyPr/>
          <a:lstStyle/>
          <a:p>
            <a:pPr eaLnBrk="1" hangingPunct="1"/>
            <a:r>
              <a:rPr lang="en-US" sz="2800" dirty="0" smtClean="0"/>
              <a:t>There are </a:t>
            </a:r>
            <a:r>
              <a:rPr lang="en-US" sz="2800" dirty="0" smtClean="0">
                <a:hlinkClick r:id="rId3"/>
              </a:rPr>
              <a:t>various opinions </a:t>
            </a:r>
            <a:r>
              <a:rPr lang="en-US" sz="2800" dirty="0" smtClean="0"/>
              <a:t>about whether or not a relation has to have a designated primary key to be in 1NF.</a:t>
            </a:r>
          </a:p>
          <a:p>
            <a:pPr eaLnBrk="1" hangingPunct="1"/>
            <a:r>
              <a:rPr lang="en-US" sz="2800" dirty="0" smtClean="0"/>
              <a:t>In this book, we will define </a:t>
            </a:r>
            <a:r>
              <a:rPr lang="en-US" sz="2800" b="1" dirty="0" smtClean="0">
                <a:solidFill>
                  <a:srgbClr val="0099CC"/>
                </a:solidFill>
              </a:rPr>
              <a:t>1NF</a:t>
            </a:r>
            <a:r>
              <a:rPr lang="en-US" sz="2800" dirty="0" smtClean="0"/>
              <a:t> as a table that:</a:t>
            </a:r>
          </a:p>
          <a:p>
            <a:pPr lvl="1"/>
            <a:r>
              <a:rPr lang="en-US" sz="2400" dirty="0" smtClean="0"/>
              <a:t>Meet the set of conditions for a relation, and</a:t>
            </a:r>
            <a:endParaRPr lang="en-US" sz="2400" i="1" dirty="0" smtClean="0">
              <a:solidFill>
                <a:srgbClr val="0099CC"/>
              </a:solidFill>
            </a:endParaRPr>
          </a:p>
          <a:p>
            <a:pPr lvl="1"/>
            <a:r>
              <a:rPr lang="en-US" sz="2400" dirty="0" smtClean="0"/>
              <a:t>Has a </a:t>
            </a:r>
            <a:r>
              <a:rPr lang="en-US" sz="2400" i="1" dirty="0" smtClean="0">
                <a:solidFill>
                  <a:srgbClr val="0099CC"/>
                </a:solidFill>
              </a:rPr>
              <a:t>defined primary key</a:t>
            </a:r>
            <a:endParaRPr lang="en-US" sz="2400" b="1" dirty="0" smtClean="0">
              <a:solidFill>
                <a:srgbClr val="0099CC"/>
              </a:solidFill>
            </a:endParaRP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41</a:t>
            </a:fld>
            <a:endParaRPr lang="en-US" smtClean="0"/>
          </a:p>
          <a:p>
            <a:pPr>
              <a:defRPr/>
            </a:pPr>
            <a:endParaRPr lang="en-US"/>
          </a:p>
        </p:txBody>
      </p:sp>
    </p:spTree>
    <p:extLst>
      <p:ext uri="{BB962C8B-B14F-4D97-AF65-F5344CB8AC3E}">
        <p14:creationId xmlns:p14="http://schemas.microsoft.com/office/powerpoint/2010/main" val="339112960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pPr eaLnBrk="1" hangingPunct="1"/>
            <a:r>
              <a:rPr lang="en-US" smtClean="0"/>
              <a:t>Normal Forms</a:t>
            </a:r>
          </a:p>
        </p:txBody>
      </p:sp>
      <p:sp>
        <p:nvSpPr>
          <p:cNvPr id="76803" name="Rectangle 3"/>
          <p:cNvSpPr>
            <a:spLocks noGrp="1" noChangeArrowheads="1"/>
          </p:cNvSpPr>
          <p:nvPr>
            <p:ph idx="1"/>
          </p:nvPr>
        </p:nvSpPr>
        <p:spPr/>
        <p:txBody>
          <a:bodyPr/>
          <a:lstStyle/>
          <a:p>
            <a:pPr eaLnBrk="1" hangingPunct="1">
              <a:lnSpc>
                <a:spcPct val="90000"/>
              </a:lnSpc>
              <a:buClr>
                <a:schemeClr val="tx1"/>
              </a:buClr>
            </a:pPr>
            <a:r>
              <a:rPr lang="en-US" sz="2400" b="1" smtClean="0">
                <a:solidFill>
                  <a:srgbClr val="0099CC"/>
                </a:solidFill>
              </a:rPr>
              <a:t>1NF</a:t>
            </a:r>
            <a:r>
              <a:rPr lang="en-US" sz="2400" smtClean="0">
                <a:cs typeface="Arial" panose="020B0604020202020204" pitchFamily="34" charset="0"/>
              </a:rPr>
              <a:t>—a</a:t>
            </a:r>
            <a:r>
              <a:rPr lang="en-US" sz="2400" smtClean="0"/>
              <a:t> table that qualifies as a relation is in 1NF.</a:t>
            </a:r>
          </a:p>
          <a:p>
            <a:pPr eaLnBrk="1" hangingPunct="1">
              <a:lnSpc>
                <a:spcPct val="90000"/>
              </a:lnSpc>
              <a:buClr>
                <a:schemeClr val="tx1"/>
              </a:buClr>
            </a:pPr>
            <a:r>
              <a:rPr lang="en-US" sz="2400" b="1" smtClean="0">
                <a:solidFill>
                  <a:srgbClr val="0099CC"/>
                </a:solidFill>
              </a:rPr>
              <a:t>2NF</a:t>
            </a:r>
            <a:r>
              <a:rPr lang="en-US" sz="2400" smtClean="0">
                <a:cs typeface="Arial" panose="020B0604020202020204" pitchFamily="34" charset="0"/>
              </a:rPr>
              <a:t>—a</a:t>
            </a:r>
            <a:r>
              <a:rPr lang="en-US" sz="2400" smtClean="0"/>
              <a:t> relation is in 2NF if all of its nonkey attributes are dependent on </a:t>
            </a:r>
            <a:r>
              <a:rPr lang="en-US" sz="2400" i="1" smtClean="0"/>
              <a:t>all</a:t>
            </a:r>
            <a:r>
              <a:rPr lang="en-US" sz="2400" smtClean="0"/>
              <a:t> of the primary keys.</a:t>
            </a:r>
          </a:p>
          <a:p>
            <a:pPr eaLnBrk="1" hangingPunct="1">
              <a:lnSpc>
                <a:spcPct val="90000"/>
              </a:lnSpc>
              <a:buClr>
                <a:schemeClr val="tx1"/>
              </a:buClr>
            </a:pPr>
            <a:r>
              <a:rPr lang="en-US" sz="2400" b="1" smtClean="0">
                <a:solidFill>
                  <a:srgbClr val="0099CC"/>
                </a:solidFill>
              </a:rPr>
              <a:t>3NF</a:t>
            </a:r>
            <a:r>
              <a:rPr lang="en-US" sz="2400" smtClean="0">
                <a:cs typeface="Arial" panose="020B0604020202020204" pitchFamily="34" charset="0"/>
              </a:rPr>
              <a:t>—</a:t>
            </a:r>
            <a:r>
              <a:rPr lang="en-US" sz="2400" smtClean="0"/>
              <a:t>a relation is in 3NF if it is in 2NF and has no determinants except the primary key.</a:t>
            </a:r>
          </a:p>
          <a:p>
            <a:pPr eaLnBrk="1" hangingPunct="1">
              <a:lnSpc>
                <a:spcPct val="90000"/>
              </a:lnSpc>
              <a:buClr>
                <a:schemeClr val="tx1"/>
              </a:buClr>
            </a:pPr>
            <a:r>
              <a:rPr lang="en-US" sz="2400" b="1" smtClean="0">
                <a:solidFill>
                  <a:srgbClr val="0099CC"/>
                </a:solidFill>
              </a:rPr>
              <a:t>Boyce-Codd Normal Form (BCNF)</a:t>
            </a:r>
            <a:r>
              <a:rPr lang="en-US" sz="2400" smtClean="0">
                <a:cs typeface="Arial" panose="020B0604020202020204" pitchFamily="34" charset="0"/>
              </a:rPr>
              <a:t>—a</a:t>
            </a:r>
            <a:r>
              <a:rPr lang="en-US" sz="2400" smtClean="0"/>
              <a:t> relation is in BCNF if every determinant is a candidate key.</a:t>
            </a:r>
          </a:p>
          <a:p>
            <a:pPr eaLnBrk="1" hangingPunct="1">
              <a:lnSpc>
                <a:spcPct val="90000"/>
              </a:lnSpc>
              <a:buFontTx/>
              <a:buNone/>
            </a:pPr>
            <a:r>
              <a:rPr lang="en-US" sz="2400" smtClean="0"/>
              <a:t>	</a:t>
            </a:r>
          </a:p>
          <a:p>
            <a:pPr eaLnBrk="1" hangingPunct="1">
              <a:lnSpc>
                <a:spcPct val="90000"/>
              </a:lnSpc>
              <a:buFontTx/>
              <a:buNone/>
            </a:pPr>
            <a:r>
              <a:rPr lang="en-US" sz="2400" smtClean="0"/>
              <a:t>	</a:t>
            </a:r>
            <a:r>
              <a:rPr lang="en-US" sz="2400" b="1" i="1" smtClean="0">
                <a:solidFill>
                  <a:srgbClr val="0099CC"/>
                </a:solidFill>
              </a:rPr>
              <a:t>“I swear to construct my tables so that all nonkey</a:t>
            </a:r>
            <a:br>
              <a:rPr lang="en-US" sz="2400" b="1" i="1" smtClean="0">
                <a:solidFill>
                  <a:srgbClr val="0099CC"/>
                </a:solidFill>
              </a:rPr>
            </a:br>
            <a:r>
              <a:rPr lang="en-US" sz="2400" b="1" i="1" smtClean="0">
                <a:solidFill>
                  <a:srgbClr val="0099CC"/>
                </a:solidFill>
              </a:rPr>
              <a:t>columns are dependent on the key, the whole key and nothing but the key, so help me Codd.”</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42</a:t>
            </a:fld>
            <a:endParaRPr lang="en-US" smtClean="0"/>
          </a:p>
          <a:p>
            <a:pPr>
              <a:defRPr/>
            </a:pPr>
            <a:endParaRPr lang="en-US"/>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453065" y="1875472"/>
            <a:ext cx="4314069" cy="4354513"/>
          </a:xfrm>
          <a:prstGeom prst="rect">
            <a:avLst/>
          </a:prstGeom>
        </p:spPr>
      </p:pic>
      <p:sp>
        <p:nvSpPr>
          <p:cNvPr id="78850" name="Rectangle 2"/>
          <p:cNvSpPr>
            <a:spLocks noGrp="1" noChangeArrowheads="1"/>
          </p:cNvSpPr>
          <p:nvPr>
            <p:ph type="title"/>
          </p:nvPr>
        </p:nvSpPr>
        <p:spPr>
          <a:xfrm>
            <a:off x="457200" y="274638"/>
            <a:ext cx="8229600" cy="1477962"/>
          </a:xfrm>
        </p:spPr>
        <p:txBody>
          <a:bodyPr/>
          <a:lstStyle/>
          <a:p>
            <a:pPr eaLnBrk="1" hangingPunct="1"/>
            <a:r>
              <a:rPr lang="en-US" sz="3200" dirty="0" smtClean="0"/>
              <a:t>Eliminating Modification Anomalies from Functional Dependencies in Relations:</a:t>
            </a:r>
            <a:br>
              <a:rPr lang="en-US" sz="3200" dirty="0" smtClean="0"/>
            </a:br>
            <a:r>
              <a:rPr lang="en-US" sz="3200" dirty="0" smtClean="0"/>
              <a:t> </a:t>
            </a:r>
            <a:r>
              <a:rPr lang="en-US" sz="2800" u="sng" dirty="0" smtClean="0"/>
              <a:t>Put All Relations into BCNF</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t>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942EF2E3-186B-41B4-AB3A-440025D7F7FF}" type="slidenum">
              <a:rPr lang="en-US" smtClean="0"/>
              <a:pPr>
                <a:defRPr/>
              </a:pPr>
              <a:t>43</a:t>
            </a:fld>
            <a:endParaRPr lang="en-US" smtClean="0"/>
          </a:p>
          <a:p>
            <a:pPr>
              <a:defRPr/>
            </a:pPr>
            <a:endParaRPr lang="en-US"/>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a:xfrm>
            <a:off x="457200" y="274638"/>
            <a:ext cx="8229600" cy="1249362"/>
          </a:xfrm>
        </p:spPr>
        <p:txBody>
          <a:bodyPr/>
          <a:lstStyle/>
          <a:p>
            <a:pPr eaLnBrk="1" hangingPunct="1"/>
            <a:r>
              <a:rPr lang="en-US" sz="4000" dirty="0" smtClean="0"/>
              <a:t>Putting a Relation into BCNF:</a:t>
            </a:r>
            <a:br>
              <a:rPr lang="en-US" sz="4000" dirty="0" smtClean="0"/>
            </a:br>
            <a:r>
              <a:rPr lang="en-US" sz="4000" dirty="0" smtClean="0"/>
              <a:t>EQUIPMENT_REPAIR</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CFA4E3F1-5DBA-4207-982B-269248863060}" type="slidenum">
              <a:rPr lang="en-US" smtClean="0"/>
              <a:pPr>
                <a:defRPr/>
              </a:pPr>
              <a:t>44</a:t>
            </a:fld>
            <a:endParaRPr lang="en-US" smtClean="0"/>
          </a:p>
          <a:p>
            <a:pPr>
              <a:defRPr/>
            </a:pPr>
            <a:endParaRPr lang="en-US"/>
          </a:p>
        </p:txBody>
      </p:sp>
      <p:pic>
        <p:nvPicPr>
          <p:cNvPr id="6" name="Picture 5"/>
          <p:cNvPicPr>
            <a:picLocks noChangeAspect="1"/>
          </p:cNvPicPr>
          <p:nvPr/>
        </p:nvPicPr>
        <p:blipFill>
          <a:blip r:embed="rId3"/>
          <a:stretch>
            <a:fillRect/>
          </a:stretch>
        </p:blipFill>
        <p:spPr>
          <a:xfrm>
            <a:off x="457200" y="1676400"/>
            <a:ext cx="8229600" cy="2075154"/>
          </a:xfrm>
          <a:prstGeom prst="rect">
            <a:avLst/>
          </a:prstGeom>
          <a:ln>
            <a:solidFill>
              <a:schemeClr val="tx1">
                <a:lumMod val="50000"/>
                <a:lumOff val="50000"/>
              </a:schemeClr>
            </a:solidFill>
          </a:ln>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pPr eaLnBrk="1" hangingPunct="1"/>
            <a:r>
              <a:rPr lang="en-US" sz="4000" smtClean="0"/>
              <a:t>Putting a Relation into BCNF:</a:t>
            </a:r>
            <a:br>
              <a:rPr lang="en-US" sz="4000" smtClean="0"/>
            </a:br>
            <a:r>
              <a:rPr lang="en-US" sz="4000" smtClean="0"/>
              <a:t>EQUIPMENT_REPAIR</a:t>
            </a:r>
          </a:p>
        </p:txBody>
      </p:sp>
      <p:sp>
        <p:nvSpPr>
          <p:cNvPr id="82947" name="Rectangle 3"/>
          <p:cNvSpPr>
            <a:spLocks noGrp="1" noChangeArrowheads="1"/>
          </p:cNvSpPr>
          <p:nvPr>
            <p:ph idx="1"/>
          </p:nvPr>
        </p:nvSpPr>
        <p:spPr>
          <a:xfrm>
            <a:off x="457200" y="1524000"/>
            <a:ext cx="8229600" cy="4525963"/>
          </a:xfrm>
        </p:spPr>
        <p:txBody>
          <a:bodyPr/>
          <a:lstStyle/>
          <a:p>
            <a:pPr eaLnBrk="1" hangingPunct="1">
              <a:buFontTx/>
              <a:buNone/>
            </a:pPr>
            <a:r>
              <a:rPr lang="en-US" sz="2000" b="1" smtClean="0">
                <a:solidFill>
                  <a:srgbClr val="0099CC"/>
                </a:solidFill>
              </a:rPr>
              <a:t>EQUIPMENT_REPAIR 	(ItemNumber, Type, AcquisitionCost,</a:t>
            </a:r>
            <a:br>
              <a:rPr lang="en-US" sz="2000" b="1" smtClean="0">
                <a:solidFill>
                  <a:srgbClr val="0099CC"/>
                </a:solidFill>
              </a:rPr>
            </a:br>
            <a:r>
              <a:rPr lang="en-US" sz="2000" b="1" smtClean="0">
                <a:solidFill>
                  <a:srgbClr val="0099CC"/>
                </a:solidFill>
              </a:rPr>
              <a:t>			</a:t>
            </a:r>
            <a:r>
              <a:rPr lang="en-US" sz="2000" b="1" u="sng" smtClean="0">
                <a:solidFill>
                  <a:srgbClr val="0099CC"/>
                </a:solidFill>
              </a:rPr>
              <a:t>RepairNumbe</a:t>
            </a:r>
            <a:r>
              <a:rPr lang="en-US" sz="2000" b="1" smtClean="0">
                <a:solidFill>
                  <a:srgbClr val="0099CC"/>
                </a:solidFill>
              </a:rPr>
              <a:t>r, RepairDate, RepairAmount)</a:t>
            </a:r>
          </a:p>
          <a:p>
            <a:pPr eaLnBrk="1" hangingPunct="1">
              <a:buFontTx/>
              <a:buNone/>
            </a:pPr>
            <a:endParaRPr lang="en-US" sz="1800" b="1" smtClean="0">
              <a:solidFill>
                <a:srgbClr val="0066FF"/>
              </a:solidFill>
              <a:sym typeface="Wingdings" panose="05000000000000000000" pitchFamily="2" charset="2"/>
            </a:endParaRPr>
          </a:p>
          <a:p>
            <a:pPr eaLnBrk="1" hangingPunct="1">
              <a:buFontTx/>
              <a:buNone/>
            </a:pPr>
            <a:r>
              <a:rPr lang="en-US" sz="1800" b="1" smtClean="0">
                <a:solidFill>
                  <a:srgbClr val="0099CC"/>
                </a:solidFill>
                <a:sym typeface="Wingdings" panose="05000000000000000000" pitchFamily="2" charset="2"/>
              </a:rPr>
              <a:t>ItemNumber  (Type, </a:t>
            </a:r>
            <a:r>
              <a:rPr lang="en-US" sz="1800" b="1" smtClean="0">
                <a:solidFill>
                  <a:srgbClr val="0099CC"/>
                </a:solidFill>
              </a:rPr>
              <a:t>AcquisitionCost)</a:t>
            </a:r>
            <a:endParaRPr lang="en-US" sz="1800" b="1" smtClean="0">
              <a:solidFill>
                <a:srgbClr val="0099CC"/>
              </a:solidFill>
              <a:sym typeface="Wingdings" panose="05000000000000000000" pitchFamily="2" charset="2"/>
            </a:endParaRPr>
          </a:p>
          <a:p>
            <a:pPr eaLnBrk="1" hangingPunct="1">
              <a:buFontTx/>
              <a:buNone/>
            </a:pPr>
            <a:r>
              <a:rPr lang="en-US" sz="1800" b="1" smtClean="0">
                <a:solidFill>
                  <a:srgbClr val="0099CC"/>
                </a:solidFill>
                <a:sym typeface="Wingdings" panose="05000000000000000000" pitchFamily="2" charset="2"/>
              </a:rPr>
              <a:t>RepairNumber  (ItemNumber, </a:t>
            </a:r>
            <a:r>
              <a:rPr lang="en-US" sz="1800" b="1" smtClean="0">
                <a:solidFill>
                  <a:srgbClr val="0099CC"/>
                </a:solidFill>
              </a:rPr>
              <a:t>Type, AcquisitionCost,</a:t>
            </a:r>
            <a:br>
              <a:rPr lang="en-US" sz="1800" b="1" smtClean="0">
                <a:solidFill>
                  <a:srgbClr val="0099CC"/>
                </a:solidFill>
              </a:rPr>
            </a:br>
            <a:r>
              <a:rPr lang="en-US" sz="1800" b="1" smtClean="0">
                <a:solidFill>
                  <a:srgbClr val="0099CC"/>
                </a:solidFill>
              </a:rPr>
              <a:t>		  RepairDate, RepairAmount</a:t>
            </a:r>
            <a:r>
              <a:rPr lang="en-US" sz="1800" b="1" smtClean="0">
                <a:solidFill>
                  <a:srgbClr val="0099CC"/>
                </a:solidFill>
                <a:sym typeface="Wingdings" panose="05000000000000000000" pitchFamily="2" charset="2"/>
              </a:rPr>
              <a:t>)</a:t>
            </a:r>
          </a:p>
          <a:p>
            <a:pPr eaLnBrk="1" hangingPunct="1">
              <a:buFontTx/>
              <a:buNone/>
            </a:pPr>
            <a:endParaRPr lang="en-US" sz="2000" b="1" smtClean="0">
              <a:solidFill>
                <a:srgbClr val="0066FF"/>
              </a:solidFill>
            </a:endParaRPr>
          </a:p>
          <a:p>
            <a:pPr eaLnBrk="1" hangingPunct="1">
              <a:buFontTx/>
              <a:buNone/>
            </a:pPr>
            <a:r>
              <a:rPr lang="en-US" sz="2000" b="1" smtClean="0">
                <a:solidFill>
                  <a:srgbClr val="0099CC"/>
                </a:solidFill>
              </a:rPr>
              <a:t>ITEM 	  (</a:t>
            </a:r>
            <a:r>
              <a:rPr lang="en-US" sz="2000" b="1" u="sng" smtClean="0">
                <a:solidFill>
                  <a:srgbClr val="0099CC"/>
                </a:solidFill>
              </a:rPr>
              <a:t>ItemNumber</a:t>
            </a:r>
            <a:r>
              <a:rPr lang="en-US" sz="2000" b="1" smtClean="0">
                <a:solidFill>
                  <a:srgbClr val="0099CC"/>
                </a:solidFill>
              </a:rPr>
              <a:t>, Type, AcquisitionCost)</a:t>
            </a:r>
          </a:p>
          <a:p>
            <a:pPr eaLnBrk="1" hangingPunct="1">
              <a:buFontTx/>
              <a:buNone/>
            </a:pPr>
            <a:r>
              <a:rPr lang="en-US" sz="2000" b="1" smtClean="0">
                <a:solidFill>
                  <a:srgbClr val="0099CC"/>
                </a:solidFill>
              </a:rPr>
              <a:t>REPAIR  (</a:t>
            </a:r>
            <a:r>
              <a:rPr lang="en-US" sz="2000" b="1" u="sng" smtClean="0">
                <a:solidFill>
                  <a:srgbClr val="0099CC"/>
                </a:solidFill>
              </a:rPr>
              <a:t>RepairNumber</a:t>
            </a:r>
            <a:r>
              <a:rPr lang="en-US" sz="2000" b="1" smtClean="0">
                <a:solidFill>
                  <a:srgbClr val="0099CC"/>
                </a:solidFill>
              </a:rPr>
              <a:t>, </a:t>
            </a:r>
            <a:r>
              <a:rPr lang="en-US" sz="2000" b="1" i="1" smtClean="0">
                <a:solidFill>
                  <a:srgbClr val="0099CC"/>
                </a:solidFill>
              </a:rPr>
              <a:t>ItemNumber</a:t>
            </a:r>
            <a:r>
              <a:rPr lang="en-US" sz="2000" b="1" smtClean="0">
                <a:solidFill>
                  <a:srgbClr val="0099CC"/>
                </a:solidFill>
              </a:rPr>
              <a:t>, RepairDate, RepairAmount)</a:t>
            </a:r>
          </a:p>
          <a:p>
            <a:pPr eaLnBrk="1" hangingPunct="1">
              <a:buFontTx/>
              <a:buNone/>
            </a:pPr>
            <a:r>
              <a:rPr lang="en-US" sz="2000" b="1" smtClean="0">
                <a:solidFill>
                  <a:srgbClr val="0099CC"/>
                </a:solidFill>
              </a:rPr>
              <a:t>		</a:t>
            </a:r>
          </a:p>
          <a:p>
            <a:pPr eaLnBrk="1" hangingPunct="1">
              <a:buFontTx/>
              <a:buNone/>
            </a:pPr>
            <a:r>
              <a:rPr lang="en-US" sz="2000" b="1" smtClean="0">
                <a:solidFill>
                  <a:srgbClr val="0099CC"/>
                </a:solidFill>
              </a:rPr>
              <a:t>	Where REPAIR.ItemNumber must exist in ITEM.ItemNumber</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45</a:t>
            </a:fld>
            <a:endParaRPr lang="en-US" smtClean="0"/>
          </a:p>
          <a:p>
            <a:pPr>
              <a:defRPr/>
            </a:pPr>
            <a:endParaRPr lang="en-US"/>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752600" y="1447800"/>
            <a:ext cx="5774474" cy="4718375"/>
          </a:xfrm>
          <a:prstGeom prst="rect">
            <a:avLst/>
          </a:prstGeom>
        </p:spPr>
      </p:pic>
      <p:sp>
        <p:nvSpPr>
          <p:cNvPr id="84995" name="Rectangle 2"/>
          <p:cNvSpPr>
            <a:spLocks noGrp="1" noChangeArrowheads="1"/>
          </p:cNvSpPr>
          <p:nvPr>
            <p:ph type="title"/>
          </p:nvPr>
        </p:nvSpPr>
        <p:spPr>
          <a:xfrm>
            <a:off x="457200" y="274638"/>
            <a:ext cx="8229600" cy="1020762"/>
          </a:xfrm>
        </p:spPr>
        <p:txBody>
          <a:bodyPr/>
          <a:lstStyle/>
          <a:p>
            <a:pPr eaLnBrk="1" hangingPunct="1"/>
            <a:r>
              <a:rPr lang="en-US" sz="4000" dirty="0" smtClean="0"/>
              <a:t>Putting a Relation into BCNF:</a:t>
            </a:r>
            <a:br>
              <a:rPr lang="en-US" sz="4000" dirty="0" smtClean="0"/>
            </a:br>
            <a:r>
              <a:rPr lang="en-US" sz="3600" dirty="0" smtClean="0"/>
              <a:t>New Relations</a:t>
            </a:r>
            <a:endParaRPr lang="en-US" sz="4000" dirty="0" smtClean="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CFA4E3F1-5DBA-4207-982B-269248863060}" type="slidenum">
              <a:rPr lang="en-US" smtClean="0"/>
              <a:pPr>
                <a:defRPr/>
              </a:pPr>
              <a:t>46</a:t>
            </a:fld>
            <a:endParaRPr lang="en-US" smtClean="0"/>
          </a:p>
          <a:p>
            <a:pPr>
              <a:defRPr/>
            </a:pPr>
            <a:endParaRPr lang="en-US"/>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14857" y="1524000"/>
            <a:ext cx="7514286" cy="3590476"/>
          </a:xfrm>
          <a:prstGeom prst="rect">
            <a:avLst/>
          </a:prstGeom>
        </p:spPr>
      </p:pic>
      <p:sp>
        <p:nvSpPr>
          <p:cNvPr id="87043" name="Rectangle 2"/>
          <p:cNvSpPr>
            <a:spLocks noGrp="1" noChangeArrowheads="1"/>
          </p:cNvSpPr>
          <p:nvPr>
            <p:ph type="title"/>
          </p:nvPr>
        </p:nvSpPr>
        <p:spPr/>
        <p:txBody>
          <a:bodyPr/>
          <a:lstStyle/>
          <a:p>
            <a:pPr eaLnBrk="1" hangingPunct="1"/>
            <a:r>
              <a:rPr lang="en-US" sz="4000" dirty="0" smtClean="0"/>
              <a:t>Putting a Relation into BCNF:</a:t>
            </a:r>
            <a:br>
              <a:rPr lang="en-US" sz="4000" dirty="0" smtClean="0"/>
            </a:br>
            <a:r>
              <a:rPr lang="en-US" sz="4000" dirty="0" smtClean="0"/>
              <a:t>SKU_DATA Step-by-Step – 1NF</a:t>
            </a:r>
          </a:p>
        </p:txBody>
      </p:sp>
      <p:sp>
        <p:nvSpPr>
          <p:cNvPr id="87044" name="TextBox 9"/>
          <p:cNvSpPr txBox="1">
            <a:spLocks noChangeArrowheads="1"/>
          </p:cNvSpPr>
          <p:nvPr/>
        </p:nvSpPr>
        <p:spPr bwMode="auto">
          <a:xfrm>
            <a:off x="762000" y="5181600"/>
            <a:ext cx="7620000" cy="815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b="1" dirty="0">
                <a:solidFill>
                  <a:srgbClr val="0099CC"/>
                </a:solidFill>
              </a:rPr>
              <a:t>SKU_DATA (</a:t>
            </a:r>
            <a:r>
              <a:rPr lang="en-US" sz="1800" b="1" u="sng" dirty="0">
                <a:solidFill>
                  <a:srgbClr val="0099CC"/>
                </a:solidFill>
              </a:rPr>
              <a:t>SKU</a:t>
            </a:r>
            <a:r>
              <a:rPr lang="en-US" sz="1800" b="1" dirty="0">
                <a:solidFill>
                  <a:srgbClr val="0099CC"/>
                </a:solidFill>
              </a:rPr>
              <a:t>, </a:t>
            </a:r>
            <a:r>
              <a:rPr lang="en-US" sz="1800" b="1" dirty="0" err="1">
                <a:solidFill>
                  <a:srgbClr val="0099CC"/>
                </a:solidFill>
              </a:rPr>
              <a:t>SKU_Description</a:t>
            </a:r>
            <a:r>
              <a:rPr lang="en-US" sz="1800" b="1" dirty="0">
                <a:solidFill>
                  <a:srgbClr val="0099CC"/>
                </a:solidFill>
              </a:rPr>
              <a:t>, Department, Buyer)</a:t>
            </a:r>
          </a:p>
          <a:p>
            <a:pPr eaLnBrk="1" hangingPunct="1">
              <a:spcBef>
                <a:spcPct val="0"/>
              </a:spcBef>
              <a:buFontTx/>
              <a:buNone/>
            </a:pPr>
            <a:endParaRPr lang="en-US" sz="1000" dirty="0"/>
          </a:p>
          <a:p>
            <a:pPr eaLnBrk="1" hangingPunct="1">
              <a:spcBef>
                <a:spcPct val="0"/>
              </a:spcBef>
              <a:buFontTx/>
              <a:buNone/>
            </a:pPr>
            <a:r>
              <a:rPr lang="en-US" sz="1800" dirty="0"/>
              <a:t>1NF - Checking against the definition of 1NF, this relation is in 1NF.</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058874BB-8265-40AF-AF24-FB4D79EA42A7}" type="slidenum">
              <a:rPr lang="en-US" smtClean="0"/>
              <a:pPr>
                <a:defRPr/>
              </a:pPr>
              <a:t>47</a:t>
            </a:fld>
            <a:endParaRPr lang="en-US" smtClean="0"/>
          </a:p>
          <a:p>
            <a:pPr>
              <a:defRPr/>
            </a:pPr>
            <a:endParaRPr 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pPr eaLnBrk="1" hangingPunct="1"/>
            <a:r>
              <a:rPr lang="en-US" sz="4000" smtClean="0"/>
              <a:t>Putting a Relation into BCNF:</a:t>
            </a:r>
            <a:br>
              <a:rPr lang="en-US" sz="4000" smtClean="0"/>
            </a:br>
            <a:r>
              <a:rPr lang="en-US" sz="4000" smtClean="0"/>
              <a:t>SKU_DATA Step-by-Step – 2NF</a:t>
            </a:r>
          </a:p>
        </p:txBody>
      </p:sp>
      <p:sp>
        <p:nvSpPr>
          <p:cNvPr id="89091" name="TextBox 9"/>
          <p:cNvSpPr txBox="1">
            <a:spLocks noChangeArrowheads="1"/>
          </p:cNvSpPr>
          <p:nvPr/>
        </p:nvSpPr>
        <p:spPr bwMode="auto">
          <a:xfrm>
            <a:off x="762000" y="1752600"/>
            <a:ext cx="7620000" cy="337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b="1" dirty="0">
                <a:solidFill>
                  <a:srgbClr val="0099CC"/>
                </a:solidFill>
              </a:rPr>
              <a:t>SKU_DATA (</a:t>
            </a:r>
            <a:r>
              <a:rPr lang="en-US" sz="1800" b="1" u="sng" dirty="0">
                <a:solidFill>
                  <a:srgbClr val="0099CC"/>
                </a:solidFill>
              </a:rPr>
              <a:t>SKU</a:t>
            </a:r>
            <a:r>
              <a:rPr lang="en-US" sz="1800" b="1" dirty="0">
                <a:solidFill>
                  <a:srgbClr val="0099CC"/>
                </a:solidFill>
              </a:rPr>
              <a:t>, </a:t>
            </a:r>
            <a:r>
              <a:rPr lang="en-US" sz="1800" b="1" dirty="0" err="1">
                <a:solidFill>
                  <a:srgbClr val="0099CC"/>
                </a:solidFill>
              </a:rPr>
              <a:t>SKU_Description</a:t>
            </a:r>
            <a:r>
              <a:rPr lang="en-US" sz="1800" b="1" dirty="0">
                <a:solidFill>
                  <a:srgbClr val="0099CC"/>
                </a:solidFill>
              </a:rPr>
              <a:t>, Department, Buyer)</a:t>
            </a:r>
          </a:p>
          <a:p>
            <a:pPr eaLnBrk="1" hangingPunct="1">
              <a:spcBef>
                <a:spcPct val="0"/>
              </a:spcBef>
              <a:buFontTx/>
              <a:buNone/>
            </a:pPr>
            <a:endParaRPr lang="en-US" sz="1800" dirty="0"/>
          </a:p>
          <a:p>
            <a:pPr eaLnBrk="1" hangingPunct="1">
              <a:spcBef>
                <a:spcPct val="0"/>
              </a:spcBef>
              <a:buFontTx/>
              <a:buNone/>
            </a:pPr>
            <a:r>
              <a:rPr lang="en-US" sz="1800" b="1" dirty="0">
                <a:solidFill>
                  <a:srgbClr val="0099CC"/>
                </a:solidFill>
                <a:sym typeface="Wingdings" panose="05000000000000000000" pitchFamily="2" charset="2"/>
              </a:rPr>
              <a:t>SKU  (</a:t>
            </a: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Department, Buyer)</a:t>
            </a:r>
          </a:p>
          <a:p>
            <a:pPr eaLnBrk="1" hangingPunct="1">
              <a:spcBef>
                <a:spcPct val="0"/>
              </a:spcBef>
              <a:buFontTx/>
              <a:buNone/>
            </a:pP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 (SKU, Department, Buyer)</a:t>
            </a:r>
          </a:p>
          <a:p>
            <a:pPr eaLnBrk="1" hangingPunct="1">
              <a:spcBef>
                <a:spcPct val="0"/>
              </a:spcBef>
              <a:buFontTx/>
              <a:buNone/>
            </a:pPr>
            <a:r>
              <a:rPr lang="en-US" sz="1800" b="1" dirty="0">
                <a:solidFill>
                  <a:srgbClr val="0099CC"/>
                </a:solidFill>
                <a:sym typeface="Wingdings" panose="05000000000000000000" pitchFamily="2" charset="2"/>
              </a:rPr>
              <a:t>Buyer  Department</a:t>
            </a:r>
            <a:endParaRPr lang="en-US" sz="1800" b="1" dirty="0">
              <a:solidFill>
                <a:srgbClr val="0099CC"/>
              </a:solidFill>
            </a:endParaRPr>
          </a:p>
          <a:p>
            <a:pPr eaLnBrk="1" hangingPunct="1">
              <a:spcBef>
                <a:spcPct val="0"/>
              </a:spcBef>
              <a:buFontTx/>
              <a:buNone/>
            </a:pPr>
            <a:endParaRPr lang="en-US" sz="1800" dirty="0"/>
          </a:p>
          <a:p>
            <a:pPr eaLnBrk="1" hangingPunct="1">
              <a:spcBef>
                <a:spcPct val="0"/>
              </a:spcBef>
              <a:buFontTx/>
              <a:buNone/>
            </a:pPr>
            <a:r>
              <a:rPr lang="en-US" sz="1800" dirty="0"/>
              <a:t>— SKU and </a:t>
            </a:r>
            <a:r>
              <a:rPr lang="en-US" sz="1800" dirty="0" err="1"/>
              <a:t>SKU_Description</a:t>
            </a:r>
            <a:r>
              <a:rPr lang="en-US" sz="1800" dirty="0"/>
              <a:t> are candidate keys.</a:t>
            </a:r>
          </a:p>
          <a:p>
            <a:pPr eaLnBrk="1" hangingPunct="1">
              <a:spcBef>
                <a:spcPct val="0"/>
              </a:spcBef>
              <a:buFontTx/>
              <a:buNone/>
            </a:pPr>
            <a:endParaRPr lang="en-US" sz="600" dirty="0"/>
          </a:p>
          <a:p>
            <a:pPr eaLnBrk="1" hangingPunct="1">
              <a:spcBef>
                <a:spcPct val="0"/>
              </a:spcBef>
              <a:buFontTx/>
              <a:buNone/>
            </a:pPr>
            <a:r>
              <a:rPr lang="en-US" sz="1800" dirty="0"/>
              <a:t>— A relation is in 2NF if and only if </a:t>
            </a:r>
            <a:r>
              <a:rPr lang="en-US" sz="1800" i="1" dirty="0"/>
              <a:t>it is in 1NF</a:t>
            </a:r>
            <a:r>
              <a:rPr lang="en-US" sz="1800" dirty="0"/>
              <a:t> and </a:t>
            </a:r>
            <a:r>
              <a:rPr lang="en-US" sz="1800" i="1" dirty="0"/>
              <a:t>all non-key attributes are determined by the primary key</a:t>
            </a:r>
            <a:r>
              <a:rPr lang="en-US" sz="1800" dirty="0" smtClean="0"/>
              <a:t>.</a:t>
            </a:r>
          </a:p>
          <a:p>
            <a:pPr eaLnBrk="1" hangingPunct="1">
              <a:spcBef>
                <a:spcPct val="0"/>
              </a:spcBef>
              <a:buFontTx/>
              <a:buNone/>
            </a:pPr>
            <a:endParaRPr lang="en-US" sz="600" dirty="0"/>
          </a:p>
          <a:p>
            <a:pPr eaLnBrk="1" hangingPunct="1">
              <a:spcBef>
                <a:spcPct val="0"/>
              </a:spcBef>
              <a:buFontTx/>
              <a:buNone/>
            </a:pPr>
            <a:r>
              <a:rPr lang="en-US" sz="1800" dirty="0"/>
              <a:t>— Since SKU is a single column primary key, all non-key attributes are determined by SKU, and the relation is in 2NF.</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058874BB-8265-40AF-AF24-FB4D79EA42A7}" type="slidenum">
              <a:rPr lang="en-US" smtClean="0"/>
              <a:pPr>
                <a:defRPr/>
              </a:pPr>
              <a:t>48</a:t>
            </a:fld>
            <a:endParaRPr lang="en-US" smtClean="0"/>
          </a:p>
          <a:p>
            <a:pPr>
              <a:defRPr/>
            </a:pPr>
            <a:endParaRPr lang="en-US"/>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p:txBody>
          <a:bodyPr/>
          <a:lstStyle/>
          <a:p>
            <a:pPr eaLnBrk="1" hangingPunct="1"/>
            <a:r>
              <a:rPr lang="en-US" sz="4000" smtClean="0"/>
              <a:t>Putting a Relation into BCNF:</a:t>
            </a:r>
            <a:br>
              <a:rPr lang="en-US" sz="4000" smtClean="0"/>
            </a:br>
            <a:r>
              <a:rPr lang="en-US" sz="4000" smtClean="0"/>
              <a:t>SKU_DATA Step-by-Step – 3NF</a:t>
            </a:r>
          </a:p>
        </p:txBody>
      </p:sp>
      <p:sp>
        <p:nvSpPr>
          <p:cNvPr id="91139" name="TextBox 9"/>
          <p:cNvSpPr txBox="1">
            <a:spLocks noChangeArrowheads="1"/>
          </p:cNvSpPr>
          <p:nvPr/>
        </p:nvSpPr>
        <p:spPr bwMode="auto">
          <a:xfrm>
            <a:off x="762000" y="1676400"/>
            <a:ext cx="7620000" cy="3893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b="1" dirty="0">
                <a:solidFill>
                  <a:srgbClr val="0099CC"/>
                </a:solidFill>
              </a:rPr>
              <a:t>SKU_DATA (</a:t>
            </a:r>
            <a:r>
              <a:rPr lang="en-US" sz="1800" b="1" u="sng" dirty="0">
                <a:solidFill>
                  <a:srgbClr val="0099CC"/>
                </a:solidFill>
              </a:rPr>
              <a:t>SKU</a:t>
            </a:r>
            <a:r>
              <a:rPr lang="en-US" sz="1800" b="1" dirty="0">
                <a:solidFill>
                  <a:srgbClr val="0099CC"/>
                </a:solidFill>
              </a:rPr>
              <a:t>, </a:t>
            </a:r>
            <a:r>
              <a:rPr lang="en-US" sz="1800" b="1" dirty="0" err="1">
                <a:solidFill>
                  <a:srgbClr val="0099CC"/>
                </a:solidFill>
              </a:rPr>
              <a:t>SKU_Description</a:t>
            </a:r>
            <a:r>
              <a:rPr lang="en-US" sz="1800" b="1" dirty="0">
                <a:solidFill>
                  <a:srgbClr val="0099CC"/>
                </a:solidFill>
              </a:rPr>
              <a:t>, Department, Buyer)</a:t>
            </a:r>
          </a:p>
          <a:p>
            <a:pPr eaLnBrk="1" hangingPunct="1">
              <a:spcBef>
                <a:spcPct val="0"/>
              </a:spcBef>
              <a:buFontTx/>
              <a:buNone/>
            </a:pPr>
            <a:endParaRPr lang="en-US" sz="1800" dirty="0"/>
          </a:p>
          <a:p>
            <a:pPr eaLnBrk="1" hangingPunct="1">
              <a:spcBef>
                <a:spcPct val="0"/>
              </a:spcBef>
              <a:buFontTx/>
              <a:buNone/>
            </a:pPr>
            <a:r>
              <a:rPr lang="en-US" sz="1800" b="1" dirty="0">
                <a:solidFill>
                  <a:srgbClr val="0099CC"/>
                </a:solidFill>
                <a:sym typeface="Wingdings" panose="05000000000000000000" pitchFamily="2" charset="2"/>
              </a:rPr>
              <a:t>SKU  (</a:t>
            </a: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Department, Buyer)</a:t>
            </a:r>
          </a:p>
          <a:p>
            <a:pPr eaLnBrk="1" hangingPunct="1">
              <a:spcBef>
                <a:spcPct val="0"/>
              </a:spcBef>
              <a:buFontTx/>
              <a:buNone/>
            </a:pP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 (SKU, Department, Buyer)</a:t>
            </a:r>
          </a:p>
          <a:p>
            <a:pPr eaLnBrk="1" hangingPunct="1">
              <a:spcBef>
                <a:spcPct val="0"/>
              </a:spcBef>
              <a:buFontTx/>
              <a:buNone/>
            </a:pPr>
            <a:r>
              <a:rPr lang="en-US" sz="1800" b="1" dirty="0">
                <a:solidFill>
                  <a:srgbClr val="0099CC"/>
                </a:solidFill>
                <a:sym typeface="Wingdings" panose="05000000000000000000" pitchFamily="2" charset="2"/>
              </a:rPr>
              <a:t>Buyer  Department</a:t>
            </a:r>
            <a:endParaRPr lang="en-US" sz="1800" b="1" dirty="0">
              <a:solidFill>
                <a:srgbClr val="0099CC"/>
              </a:solidFill>
            </a:endParaRPr>
          </a:p>
          <a:p>
            <a:pPr eaLnBrk="1" hangingPunct="1">
              <a:spcBef>
                <a:spcPct val="0"/>
              </a:spcBef>
              <a:buFontTx/>
              <a:buNone/>
            </a:pPr>
            <a:endParaRPr lang="en-US" sz="1800" dirty="0"/>
          </a:p>
          <a:p>
            <a:pPr eaLnBrk="1" hangingPunct="1">
              <a:spcBef>
                <a:spcPct val="0"/>
              </a:spcBef>
              <a:buFontTx/>
              <a:buNone/>
            </a:pPr>
            <a:r>
              <a:rPr lang="en-US" sz="1800" dirty="0"/>
              <a:t>— SKU and </a:t>
            </a:r>
            <a:r>
              <a:rPr lang="en-US" sz="1800" dirty="0" err="1"/>
              <a:t>SKU_Description</a:t>
            </a:r>
            <a:r>
              <a:rPr lang="en-US" sz="1800" dirty="0"/>
              <a:t> are candidate keys.</a:t>
            </a:r>
          </a:p>
          <a:p>
            <a:pPr eaLnBrk="1" hangingPunct="1">
              <a:spcBef>
                <a:spcPct val="0"/>
              </a:spcBef>
              <a:buFontTx/>
              <a:buNone/>
            </a:pPr>
            <a:endParaRPr lang="en-US" sz="600" dirty="0"/>
          </a:p>
          <a:p>
            <a:pPr eaLnBrk="1" hangingPunct="1">
              <a:spcBef>
                <a:spcPct val="0"/>
              </a:spcBef>
              <a:buFontTx/>
              <a:buNone/>
            </a:pPr>
            <a:r>
              <a:rPr lang="en-US" sz="1800" dirty="0"/>
              <a:t>— A relation is in 3NF if and only if </a:t>
            </a:r>
            <a:r>
              <a:rPr lang="en-US" sz="1800" i="1" dirty="0"/>
              <a:t>it is in 2NF</a:t>
            </a:r>
            <a:r>
              <a:rPr lang="en-US" sz="1800" dirty="0"/>
              <a:t> and </a:t>
            </a:r>
            <a:r>
              <a:rPr lang="en-US" sz="1800" i="1" dirty="0"/>
              <a:t>there are no non-key attributes determined by another non-key attribute</a:t>
            </a:r>
            <a:r>
              <a:rPr lang="en-US" sz="1800" dirty="0" smtClean="0"/>
              <a:t>.</a:t>
            </a:r>
          </a:p>
          <a:p>
            <a:pPr eaLnBrk="1" hangingPunct="1">
              <a:spcBef>
                <a:spcPct val="0"/>
              </a:spcBef>
              <a:buFontTx/>
              <a:buNone/>
            </a:pPr>
            <a:endParaRPr lang="en-US" sz="700" dirty="0"/>
          </a:p>
          <a:p>
            <a:pPr eaLnBrk="1" hangingPunct="1">
              <a:spcBef>
                <a:spcPct val="0"/>
              </a:spcBef>
              <a:buFontTx/>
              <a:buNone/>
            </a:pPr>
            <a:r>
              <a:rPr lang="en-US" sz="1800" dirty="0"/>
              <a:t>— However, the term non-key attribute means an attribute that is neither (1) a candidate key itself, nor (2) part of a composite candidate key.</a:t>
            </a:r>
          </a:p>
          <a:p>
            <a:pPr eaLnBrk="1" hangingPunct="1">
              <a:spcBef>
                <a:spcPct val="0"/>
              </a:spcBef>
              <a:buFontTx/>
              <a:buNone/>
            </a:pPr>
            <a:r>
              <a:rPr lang="en-US" sz="1800" dirty="0"/>
              <a:t>— Therefore, the only non key attribute is Buyer, and it is a determinant. — Therefore, not in 3NF.</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058874BB-8265-40AF-AF24-FB4D79EA42A7}" type="slidenum">
              <a:rPr lang="en-US" smtClean="0"/>
              <a:pPr>
                <a:defRPr/>
              </a:pPr>
              <a:t>49</a:t>
            </a:fld>
            <a:endParaRPr lang="en-US" smtClean="0"/>
          </a:p>
          <a:p>
            <a:pPr>
              <a:defRPr/>
            </a:pPr>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362200" y="1184275"/>
            <a:ext cx="4260802" cy="4292599"/>
          </a:xfrm>
          <a:prstGeom prst="rect">
            <a:avLst/>
          </a:prstGeom>
        </p:spPr>
      </p:pic>
      <p:sp>
        <p:nvSpPr>
          <p:cNvPr id="13315" name="Rectangle 2"/>
          <p:cNvSpPr>
            <a:spLocks noGrp="1" noChangeArrowheads="1"/>
          </p:cNvSpPr>
          <p:nvPr>
            <p:ph type="title"/>
          </p:nvPr>
        </p:nvSpPr>
        <p:spPr>
          <a:xfrm>
            <a:off x="457200" y="274638"/>
            <a:ext cx="8229600" cy="792162"/>
          </a:xfrm>
        </p:spPr>
        <p:txBody>
          <a:bodyPr/>
          <a:lstStyle/>
          <a:p>
            <a:pPr eaLnBrk="1" hangingPunct="1"/>
            <a:r>
              <a:rPr lang="en-US" smtClean="0"/>
              <a:t>How Many Tables?</a:t>
            </a:r>
          </a:p>
        </p:txBody>
      </p:sp>
      <p:sp>
        <p:nvSpPr>
          <p:cNvPr id="13316" name="Text Box 6"/>
          <p:cNvSpPr txBox="1">
            <a:spLocks noChangeArrowheads="1"/>
          </p:cNvSpPr>
          <p:nvPr/>
        </p:nvSpPr>
        <p:spPr bwMode="auto">
          <a:xfrm>
            <a:off x="609600" y="5486400"/>
            <a:ext cx="80772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sz="1800"/>
              <a:t>Should we store these two tables as they are, or should we combine them into one table in our new database?</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CFA4E3F1-5DBA-4207-982B-269248863060}" type="slidenum">
              <a:rPr lang="en-US" smtClean="0"/>
              <a:pPr>
                <a:defRPr/>
              </a:pPr>
              <a:t>5</a:t>
            </a:fld>
            <a:endParaRPr lang="en-US" smtClean="0"/>
          </a:p>
          <a:p>
            <a:pPr>
              <a:defRPr/>
            </a:pPr>
            <a:endParaRPr lang="en-US"/>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p:txBody>
          <a:bodyPr/>
          <a:lstStyle/>
          <a:p>
            <a:pPr eaLnBrk="1" hangingPunct="1"/>
            <a:r>
              <a:rPr lang="en-US" sz="4000" smtClean="0"/>
              <a:t>Putting a Relation into BCNF:</a:t>
            </a:r>
            <a:br>
              <a:rPr lang="en-US" sz="4000" smtClean="0"/>
            </a:br>
            <a:r>
              <a:rPr lang="en-US" sz="4000" smtClean="0"/>
              <a:t>SKU_DATA Step-by-Step – 3NF</a:t>
            </a:r>
          </a:p>
        </p:txBody>
      </p:sp>
      <p:sp>
        <p:nvSpPr>
          <p:cNvPr id="93187" name="TextBox 9"/>
          <p:cNvSpPr txBox="1">
            <a:spLocks noChangeArrowheads="1"/>
          </p:cNvSpPr>
          <p:nvPr/>
        </p:nvSpPr>
        <p:spPr bwMode="auto">
          <a:xfrm>
            <a:off x="762000" y="1676400"/>
            <a:ext cx="7620000" cy="258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a:t>— Therefore, break out the Buyer </a:t>
            </a:r>
            <a:r>
              <a:rPr lang="en-US" sz="1800" b="1">
                <a:sym typeface="Wingdings" panose="05000000000000000000" pitchFamily="2" charset="2"/>
              </a:rPr>
              <a:t> </a:t>
            </a:r>
            <a:r>
              <a:rPr lang="en-US" sz="1800">
                <a:sym typeface="Wingdings" panose="05000000000000000000" pitchFamily="2" charset="2"/>
              </a:rPr>
              <a:t>Department functional dependency</a:t>
            </a:r>
            <a:r>
              <a:rPr lang="en-US" sz="1800"/>
              <a:t>.</a:t>
            </a:r>
          </a:p>
          <a:p>
            <a:pPr eaLnBrk="1" hangingPunct="1">
              <a:spcBef>
                <a:spcPct val="0"/>
              </a:spcBef>
              <a:buFontTx/>
              <a:buNone/>
            </a:pPr>
            <a:endParaRPr lang="en-US" sz="1800" b="1">
              <a:solidFill>
                <a:srgbClr val="0099CC"/>
              </a:solidFill>
            </a:endParaRPr>
          </a:p>
          <a:p>
            <a:pPr eaLnBrk="1" hangingPunct="1">
              <a:spcBef>
                <a:spcPct val="0"/>
              </a:spcBef>
              <a:buFontTx/>
              <a:buNone/>
            </a:pPr>
            <a:r>
              <a:rPr lang="en-US" sz="1800" b="1">
                <a:solidFill>
                  <a:srgbClr val="0099CC"/>
                </a:solidFill>
              </a:rPr>
              <a:t>SKU_DATA_2 (</a:t>
            </a:r>
            <a:r>
              <a:rPr lang="en-US" sz="1800" b="1" u="sng">
                <a:solidFill>
                  <a:srgbClr val="0099CC"/>
                </a:solidFill>
              </a:rPr>
              <a:t>SKU</a:t>
            </a:r>
            <a:r>
              <a:rPr lang="en-US" sz="1800" b="1">
                <a:solidFill>
                  <a:srgbClr val="0099CC"/>
                </a:solidFill>
              </a:rPr>
              <a:t>, SKU_Description, </a:t>
            </a:r>
            <a:r>
              <a:rPr lang="en-US" sz="1800" b="1" i="1">
                <a:solidFill>
                  <a:srgbClr val="0099CC"/>
                </a:solidFill>
              </a:rPr>
              <a:t>Buyer</a:t>
            </a:r>
            <a:r>
              <a:rPr lang="en-US" sz="1800" b="1">
                <a:solidFill>
                  <a:srgbClr val="0099CC"/>
                </a:solidFill>
              </a:rPr>
              <a:t>)</a:t>
            </a:r>
          </a:p>
          <a:p>
            <a:pPr eaLnBrk="1" hangingPunct="1">
              <a:spcBef>
                <a:spcPct val="0"/>
              </a:spcBef>
              <a:buFontTx/>
              <a:buNone/>
            </a:pPr>
            <a:r>
              <a:rPr lang="en-US" sz="1800" b="1">
                <a:solidFill>
                  <a:srgbClr val="0099CC"/>
                </a:solidFill>
              </a:rPr>
              <a:t>BUYER (</a:t>
            </a:r>
            <a:r>
              <a:rPr lang="en-US" sz="1800" b="1" u="sng">
                <a:solidFill>
                  <a:srgbClr val="0099CC"/>
                </a:solidFill>
              </a:rPr>
              <a:t>Buyer</a:t>
            </a:r>
            <a:r>
              <a:rPr lang="en-US" sz="1800" b="1">
                <a:solidFill>
                  <a:srgbClr val="0099CC"/>
                </a:solidFill>
              </a:rPr>
              <a:t>, Department)</a:t>
            </a:r>
          </a:p>
          <a:p>
            <a:pPr eaLnBrk="1" hangingPunct="1">
              <a:spcBef>
                <a:spcPct val="0"/>
              </a:spcBef>
              <a:buFontTx/>
              <a:buNone/>
            </a:pPr>
            <a:endParaRPr lang="en-US" sz="1800" b="1">
              <a:solidFill>
                <a:srgbClr val="0099CC"/>
              </a:solidFill>
              <a:sym typeface="Wingdings" panose="05000000000000000000" pitchFamily="2" charset="2"/>
            </a:endParaRPr>
          </a:p>
          <a:p>
            <a:pPr eaLnBrk="1" hangingPunct="1">
              <a:spcBef>
                <a:spcPct val="0"/>
              </a:spcBef>
              <a:buFontTx/>
              <a:buNone/>
            </a:pPr>
            <a:r>
              <a:rPr lang="en-US" sz="1800" b="1">
                <a:solidFill>
                  <a:srgbClr val="0099CC"/>
                </a:solidFill>
              </a:rPr>
              <a:t>Where SKU_DATA_2.Buyer must exist in BUYER.Buyer</a:t>
            </a:r>
          </a:p>
          <a:p>
            <a:pPr eaLnBrk="1" hangingPunct="1">
              <a:spcBef>
                <a:spcPct val="0"/>
              </a:spcBef>
              <a:buFontTx/>
              <a:buNone/>
            </a:pPr>
            <a:endParaRPr lang="en-US" sz="1800" b="1">
              <a:solidFill>
                <a:srgbClr val="0099CC"/>
              </a:solidFill>
            </a:endParaRPr>
          </a:p>
          <a:p>
            <a:pPr eaLnBrk="1" hangingPunct="1">
              <a:spcBef>
                <a:spcPct val="0"/>
              </a:spcBef>
              <a:buFontTx/>
              <a:buNone/>
            </a:pPr>
            <a:r>
              <a:rPr lang="en-US" sz="1800"/>
              <a:t>— SKU_DATA_2 is in 3NF</a:t>
            </a:r>
          </a:p>
          <a:p>
            <a:pPr eaLnBrk="1" hangingPunct="1">
              <a:spcBef>
                <a:spcPct val="0"/>
              </a:spcBef>
              <a:buFontTx/>
              <a:buNone/>
            </a:pPr>
            <a:r>
              <a:rPr lang="en-US" sz="1800"/>
              <a:t>— BUYER is in 3NF</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058874BB-8265-40AF-AF24-FB4D79EA42A7}" type="slidenum">
              <a:rPr lang="en-US" smtClean="0"/>
              <a:pPr>
                <a:defRPr/>
              </a:pPr>
              <a:t>50</a:t>
            </a:fld>
            <a:endParaRPr lang="en-US" smtClean="0"/>
          </a:p>
          <a:p>
            <a:pPr>
              <a:defRPr/>
            </a:pPr>
            <a:endParaRPr lang="en-US"/>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pPr eaLnBrk="1" hangingPunct="1"/>
            <a:r>
              <a:rPr lang="en-US" sz="4000" smtClean="0"/>
              <a:t>Putting a Relation into BCNF:</a:t>
            </a:r>
            <a:br>
              <a:rPr lang="en-US" sz="4000" smtClean="0"/>
            </a:br>
            <a:r>
              <a:rPr lang="en-US" sz="4000" smtClean="0"/>
              <a:t>SKU_DATA Step-by-Step – BCNF</a:t>
            </a:r>
          </a:p>
        </p:txBody>
      </p:sp>
      <p:sp>
        <p:nvSpPr>
          <p:cNvPr id="95235" name="TextBox 9"/>
          <p:cNvSpPr txBox="1">
            <a:spLocks noChangeArrowheads="1"/>
          </p:cNvSpPr>
          <p:nvPr/>
        </p:nvSpPr>
        <p:spPr bwMode="auto">
          <a:xfrm>
            <a:off x="762000" y="1676400"/>
            <a:ext cx="7620000" cy="492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b="1" dirty="0">
                <a:solidFill>
                  <a:srgbClr val="0099CC"/>
                </a:solidFill>
              </a:rPr>
              <a:t>SKU_DATA_2 (</a:t>
            </a:r>
            <a:r>
              <a:rPr lang="en-US" sz="1800" b="1" u="sng" dirty="0">
                <a:solidFill>
                  <a:srgbClr val="0099CC"/>
                </a:solidFill>
              </a:rPr>
              <a:t>SKU</a:t>
            </a:r>
            <a:r>
              <a:rPr lang="en-US" sz="1800" b="1" dirty="0">
                <a:solidFill>
                  <a:srgbClr val="0099CC"/>
                </a:solidFill>
              </a:rPr>
              <a:t>, </a:t>
            </a:r>
            <a:r>
              <a:rPr lang="en-US" sz="1800" b="1" dirty="0" err="1">
                <a:solidFill>
                  <a:srgbClr val="0099CC"/>
                </a:solidFill>
              </a:rPr>
              <a:t>SKU_Description</a:t>
            </a:r>
            <a:r>
              <a:rPr lang="en-US" sz="1800" b="1" dirty="0">
                <a:solidFill>
                  <a:srgbClr val="0099CC"/>
                </a:solidFill>
              </a:rPr>
              <a:t>, </a:t>
            </a:r>
            <a:r>
              <a:rPr lang="en-US" sz="1800" b="1" i="1" dirty="0">
                <a:solidFill>
                  <a:srgbClr val="0099CC"/>
                </a:solidFill>
              </a:rPr>
              <a:t>Buyer</a:t>
            </a:r>
            <a:r>
              <a:rPr lang="en-US" sz="1800" b="1" dirty="0">
                <a:solidFill>
                  <a:srgbClr val="0099CC"/>
                </a:solidFill>
              </a:rPr>
              <a:t>)</a:t>
            </a:r>
          </a:p>
          <a:p>
            <a:pPr eaLnBrk="1" hangingPunct="1">
              <a:spcBef>
                <a:spcPct val="0"/>
              </a:spcBef>
              <a:buFontTx/>
              <a:buNone/>
            </a:pPr>
            <a:r>
              <a:rPr lang="en-US" sz="1800" b="1" dirty="0">
                <a:solidFill>
                  <a:srgbClr val="0099CC"/>
                </a:solidFill>
              </a:rPr>
              <a:t>BUYER (</a:t>
            </a:r>
            <a:r>
              <a:rPr lang="en-US" sz="1800" b="1" u="sng" dirty="0">
                <a:solidFill>
                  <a:srgbClr val="0099CC"/>
                </a:solidFill>
              </a:rPr>
              <a:t>Buyer</a:t>
            </a:r>
            <a:r>
              <a:rPr lang="en-US" sz="1800" b="1" dirty="0">
                <a:solidFill>
                  <a:srgbClr val="0099CC"/>
                </a:solidFill>
              </a:rPr>
              <a:t>, Department)</a:t>
            </a:r>
          </a:p>
          <a:p>
            <a:pPr eaLnBrk="1" hangingPunct="1">
              <a:spcBef>
                <a:spcPct val="0"/>
              </a:spcBef>
              <a:buFontTx/>
              <a:buNone/>
            </a:pPr>
            <a:endParaRPr lang="en-US" sz="1800" b="1" dirty="0">
              <a:solidFill>
                <a:srgbClr val="0099CC"/>
              </a:solidFill>
              <a:sym typeface="Wingdings" panose="05000000000000000000" pitchFamily="2" charset="2"/>
            </a:endParaRPr>
          </a:p>
          <a:p>
            <a:pPr eaLnBrk="1" hangingPunct="1">
              <a:spcBef>
                <a:spcPct val="0"/>
              </a:spcBef>
              <a:buFontTx/>
              <a:buNone/>
            </a:pPr>
            <a:r>
              <a:rPr lang="en-US" sz="1800" b="1" dirty="0">
                <a:solidFill>
                  <a:srgbClr val="0099CC"/>
                </a:solidFill>
              </a:rPr>
              <a:t>Where SKU_DATA_2.Buyer must exist in </a:t>
            </a:r>
            <a:r>
              <a:rPr lang="en-US" sz="1800" b="1" dirty="0" err="1">
                <a:solidFill>
                  <a:srgbClr val="0099CC"/>
                </a:solidFill>
              </a:rPr>
              <a:t>BUYER.Buyer</a:t>
            </a:r>
            <a:endParaRPr lang="en-US" sz="1800" b="1" dirty="0">
              <a:solidFill>
                <a:srgbClr val="0099CC"/>
              </a:solidFill>
            </a:endParaRPr>
          </a:p>
          <a:p>
            <a:pPr eaLnBrk="1" hangingPunct="1">
              <a:spcBef>
                <a:spcPct val="0"/>
              </a:spcBef>
              <a:buFontTx/>
              <a:buNone/>
            </a:pPr>
            <a:endParaRPr lang="en-US" sz="1800" dirty="0"/>
          </a:p>
          <a:p>
            <a:pPr eaLnBrk="1" hangingPunct="1">
              <a:spcBef>
                <a:spcPct val="0"/>
              </a:spcBef>
              <a:buFontTx/>
              <a:buNone/>
            </a:pPr>
            <a:r>
              <a:rPr lang="en-US" sz="1800" b="1" dirty="0">
                <a:solidFill>
                  <a:srgbClr val="0099CC"/>
                </a:solidFill>
                <a:sym typeface="Wingdings" panose="05000000000000000000" pitchFamily="2" charset="2"/>
              </a:rPr>
              <a:t>SKU  (</a:t>
            </a: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Department, Buyer)</a:t>
            </a:r>
          </a:p>
          <a:p>
            <a:pPr eaLnBrk="1" hangingPunct="1">
              <a:spcBef>
                <a:spcPct val="0"/>
              </a:spcBef>
              <a:buFontTx/>
              <a:buNone/>
            </a:pP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 (SKU, Department, Buyer)</a:t>
            </a:r>
          </a:p>
          <a:p>
            <a:pPr eaLnBrk="1" hangingPunct="1">
              <a:spcBef>
                <a:spcPct val="0"/>
              </a:spcBef>
              <a:buFontTx/>
              <a:buNone/>
            </a:pPr>
            <a:r>
              <a:rPr lang="en-US" sz="1800" b="1" dirty="0">
                <a:solidFill>
                  <a:srgbClr val="0099CC"/>
                </a:solidFill>
                <a:sym typeface="Wingdings" panose="05000000000000000000" pitchFamily="2" charset="2"/>
              </a:rPr>
              <a:t>Buyer  Department</a:t>
            </a:r>
            <a:endParaRPr lang="en-US" sz="1800" b="1" dirty="0">
              <a:solidFill>
                <a:srgbClr val="0099CC"/>
              </a:solidFill>
            </a:endParaRPr>
          </a:p>
          <a:p>
            <a:pPr eaLnBrk="1" hangingPunct="1">
              <a:spcBef>
                <a:spcPct val="0"/>
              </a:spcBef>
              <a:buFontTx/>
              <a:buNone/>
            </a:pPr>
            <a:endParaRPr lang="en-US" sz="1800" dirty="0"/>
          </a:p>
          <a:p>
            <a:pPr eaLnBrk="1" hangingPunct="1">
              <a:spcBef>
                <a:spcPct val="0"/>
              </a:spcBef>
              <a:buFontTx/>
              <a:buNone/>
            </a:pPr>
            <a:r>
              <a:rPr lang="en-US" sz="1800" dirty="0"/>
              <a:t>— A relation is in BCNF if and only if </a:t>
            </a:r>
            <a:r>
              <a:rPr lang="en-US" sz="1800" i="1" dirty="0"/>
              <a:t>it is in 3NF</a:t>
            </a:r>
            <a:r>
              <a:rPr lang="en-US" sz="1800" dirty="0"/>
              <a:t> and </a:t>
            </a:r>
            <a:r>
              <a:rPr lang="en-US" sz="1800" i="1" dirty="0"/>
              <a:t>every determinant is a candidate-key</a:t>
            </a:r>
            <a:r>
              <a:rPr lang="en-US" sz="1800" dirty="0" smtClean="0"/>
              <a:t>.</a:t>
            </a:r>
          </a:p>
          <a:p>
            <a:pPr eaLnBrk="1" hangingPunct="1">
              <a:spcBef>
                <a:spcPct val="0"/>
              </a:spcBef>
              <a:buFontTx/>
              <a:buNone/>
            </a:pPr>
            <a:endParaRPr lang="en-US" sz="800" dirty="0"/>
          </a:p>
          <a:p>
            <a:pPr eaLnBrk="1" hangingPunct="1">
              <a:spcBef>
                <a:spcPct val="0"/>
              </a:spcBef>
              <a:buFontTx/>
              <a:buNone/>
            </a:pPr>
            <a:r>
              <a:rPr lang="en-US" sz="1800" dirty="0"/>
              <a:t>— In SKU_DATA_2, both determinants are determinant keys, so SKU_DATA_2 is in BCNF</a:t>
            </a:r>
            <a:r>
              <a:rPr lang="en-US" sz="1800" dirty="0" smtClean="0"/>
              <a:t>.</a:t>
            </a:r>
          </a:p>
          <a:p>
            <a:pPr eaLnBrk="1" hangingPunct="1">
              <a:spcBef>
                <a:spcPct val="0"/>
              </a:spcBef>
              <a:buFontTx/>
              <a:buNone/>
            </a:pPr>
            <a:endParaRPr lang="en-US" sz="800" dirty="0"/>
          </a:p>
          <a:p>
            <a:pPr eaLnBrk="1" hangingPunct="1">
              <a:spcBef>
                <a:spcPct val="0"/>
              </a:spcBef>
              <a:buFontTx/>
              <a:buNone/>
            </a:pPr>
            <a:r>
              <a:rPr lang="en-US" sz="1800" dirty="0"/>
              <a:t>— In BUYER, the determinant is a determinant key, so BUYER is in BCNF.</a:t>
            </a:r>
          </a:p>
          <a:p>
            <a:pPr eaLnBrk="1" hangingPunct="1">
              <a:spcBef>
                <a:spcPct val="0"/>
              </a:spcBef>
              <a:buFontTx/>
              <a:buNone/>
            </a:pPr>
            <a:endParaRPr lang="en-US" sz="1800" dirty="0"/>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058874BB-8265-40AF-AF24-FB4D79EA42A7}" type="slidenum">
              <a:rPr lang="en-US" smtClean="0"/>
              <a:pPr>
                <a:defRPr/>
              </a:pPr>
              <a:t>51</a:t>
            </a:fld>
            <a:endParaRPr lang="en-US" smtClean="0"/>
          </a:p>
          <a:p>
            <a:pPr>
              <a:defRPr/>
            </a:pPr>
            <a:endParaRPr lang="en-US"/>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321198" y="1521909"/>
            <a:ext cx="4374603" cy="4645412"/>
          </a:xfrm>
          <a:prstGeom prst="rect">
            <a:avLst/>
          </a:prstGeom>
        </p:spPr>
      </p:pic>
      <p:sp>
        <p:nvSpPr>
          <p:cNvPr id="97282" name="Rectangle 2"/>
          <p:cNvSpPr>
            <a:spLocks noGrp="1" noChangeArrowheads="1"/>
          </p:cNvSpPr>
          <p:nvPr>
            <p:ph type="title"/>
          </p:nvPr>
        </p:nvSpPr>
        <p:spPr/>
        <p:txBody>
          <a:bodyPr/>
          <a:lstStyle/>
          <a:p>
            <a:pPr eaLnBrk="1" hangingPunct="1"/>
            <a:r>
              <a:rPr lang="en-US" sz="4000" smtClean="0"/>
              <a:t>Putting a Relation into BCNF:</a:t>
            </a:r>
            <a:br>
              <a:rPr lang="en-US" sz="4000" smtClean="0"/>
            </a:br>
            <a:r>
              <a:rPr lang="en-US" sz="3200" smtClean="0"/>
              <a:t> SKU_DATA Step-by-Step – New Relations</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CFA4E3F1-5DBA-4207-982B-269248863060}" type="slidenum">
              <a:rPr lang="en-US" smtClean="0"/>
              <a:pPr>
                <a:defRPr/>
              </a:pPr>
              <a:t>52</a:t>
            </a:fld>
            <a:endParaRPr lang="en-US" smtClean="0"/>
          </a:p>
          <a:p>
            <a:pPr>
              <a:defRPr/>
            </a:pPr>
            <a:endParaRPr lang="en-US"/>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57199" y="1600197"/>
            <a:ext cx="8192000" cy="3914301"/>
          </a:xfrm>
          <a:prstGeom prst="rect">
            <a:avLst/>
          </a:prstGeom>
        </p:spPr>
      </p:pic>
      <p:sp>
        <p:nvSpPr>
          <p:cNvPr id="99331" name="Rectangle 2"/>
          <p:cNvSpPr>
            <a:spLocks noGrp="1" noChangeArrowheads="1"/>
          </p:cNvSpPr>
          <p:nvPr>
            <p:ph type="title"/>
          </p:nvPr>
        </p:nvSpPr>
        <p:spPr/>
        <p:txBody>
          <a:bodyPr/>
          <a:lstStyle/>
          <a:p>
            <a:pPr eaLnBrk="1" hangingPunct="1"/>
            <a:r>
              <a:rPr lang="en-US" sz="4000" smtClean="0"/>
              <a:t>Putting a Relation into BCNF:</a:t>
            </a:r>
            <a:br>
              <a:rPr lang="en-US" sz="4000" smtClean="0"/>
            </a:br>
            <a:r>
              <a:rPr lang="en-US" sz="4000" smtClean="0"/>
              <a:t>SKU_DATA Straight-to-BCNF</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058874BB-8265-40AF-AF24-FB4D79EA42A7}" type="slidenum">
              <a:rPr lang="en-US" smtClean="0"/>
              <a:pPr>
                <a:defRPr/>
              </a:pPr>
              <a:t>53</a:t>
            </a:fld>
            <a:endParaRPr lang="en-US" smtClean="0"/>
          </a:p>
          <a:p>
            <a:pPr>
              <a:defRPr/>
            </a:pPr>
            <a:endParaRPr lang="en-US"/>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ChangeArrowheads="1"/>
          </p:cNvSpPr>
          <p:nvPr>
            <p:ph type="title"/>
          </p:nvPr>
        </p:nvSpPr>
        <p:spPr/>
        <p:txBody>
          <a:bodyPr/>
          <a:lstStyle/>
          <a:p>
            <a:pPr eaLnBrk="1" hangingPunct="1"/>
            <a:r>
              <a:rPr lang="en-US" sz="4000" smtClean="0"/>
              <a:t>Putting a Relation into BCNF:</a:t>
            </a:r>
            <a:br>
              <a:rPr lang="en-US" sz="4000" smtClean="0"/>
            </a:br>
            <a:r>
              <a:rPr lang="en-US" sz="4000" smtClean="0"/>
              <a:t> SKU_DATA Straight-to-BCNF </a:t>
            </a:r>
          </a:p>
        </p:txBody>
      </p:sp>
      <p:sp>
        <p:nvSpPr>
          <p:cNvPr id="101379" name="Rectangle 3"/>
          <p:cNvSpPr>
            <a:spLocks noGrp="1" noChangeArrowheads="1"/>
          </p:cNvSpPr>
          <p:nvPr>
            <p:ph idx="1"/>
          </p:nvPr>
        </p:nvSpPr>
        <p:spPr/>
        <p:txBody>
          <a:bodyPr/>
          <a:lstStyle/>
          <a:p>
            <a:pPr eaLnBrk="1" hangingPunct="1">
              <a:buFontTx/>
              <a:buNone/>
            </a:pPr>
            <a:r>
              <a:rPr lang="en-US" sz="2000" b="1" smtClean="0">
                <a:solidFill>
                  <a:srgbClr val="0099CC"/>
                </a:solidFill>
              </a:rPr>
              <a:t>SKU_DATA 	(</a:t>
            </a:r>
            <a:r>
              <a:rPr lang="en-US" sz="2000" b="1" u="sng" smtClean="0">
                <a:solidFill>
                  <a:srgbClr val="0099CC"/>
                </a:solidFill>
              </a:rPr>
              <a:t>SKU</a:t>
            </a:r>
            <a:r>
              <a:rPr lang="en-US" sz="2000" b="1" smtClean="0">
                <a:solidFill>
                  <a:srgbClr val="0099CC"/>
                </a:solidFill>
              </a:rPr>
              <a:t>, SKU_Description, Department, Buyer)</a:t>
            </a:r>
          </a:p>
          <a:p>
            <a:pPr eaLnBrk="1" hangingPunct="1">
              <a:buFontTx/>
              <a:buNone/>
            </a:pPr>
            <a:endParaRPr lang="en-US" sz="1800" b="1" smtClean="0">
              <a:solidFill>
                <a:srgbClr val="0099CC"/>
              </a:solidFill>
              <a:sym typeface="Wingdings" panose="05000000000000000000" pitchFamily="2" charset="2"/>
            </a:endParaRPr>
          </a:p>
          <a:p>
            <a:pPr eaLnBrk="1" hangingPunct="1">
              <a:buFontTx/>
              <a:buNone/>
            </a:pPr>
            <a:r>
              <a:rPr lang="en-US" sz="1800" b="1" smtClean="0">
                <a:solidFill>
                  <a:srgbClr val="0099CC"/>
                </a:solidFill>
                <a:sym typeface="Wingdings" panose="05000000000000000000" pitchFamily="2" charset="2"/>
              </a:rPr>
              <a:t>SKU  (SKU_Description, Department, Buyer)</a:t>
            </a:r>
          </a:p>
          <a:p>
            <a:pPr eaLnBrk="1" hangingPunct="1">
              <a:buFontTx/>
              <a:buNone/>
            </a:pPr>
            <a:r>
              <a:rPr lang="en-US" sz="1800" b="1" smtClean="0">
                <a:solidFill>
                  <a:srgbClr val="0099CC"/>
                </a:solidFill>
                <a:sym typeface="Wingdings" panose="05000000000000000000" pitchFamily="2" charset="2"/>
              </a:rPr>
              <a:t>SKU_Description  (SKU, Department, Buyer)</a:t>
            </a:r>
          </a:p>
          <a:p>
            <a:pPr eaLnBrk="1" hangingPunct="1">
              <a:buFontTx/>
              <a:buNone/>
            </a:pPr>
            <a:r>
              <a:rPr lang="en-US" sz="1800" b="1" smtClean="0">
                <a:solidFill>
                  <a:srgbClr val="0099CC"/>
                </a:solidFill>
                <a:sym typeface="Wingdings" panose="05000000000000000000" pitchFamily="2" charset="2"/>
              </a:rPr>
              <a:t>Buyer  Department</a:t>
            </a:r>
            <a:endParaRPr lang="en-US" sz="1800" b="1" smtClean="0">
              <a:solidFill>
                <a:srgbClr val="0099CC"/>
              </a:solidFill>
            </a:endParaRPr>
          </a:p>
          <a:p>
            <a:pPr eaLnBrk="1" hangingPunct="1">
              <a:buFontTx/>
              <a:buNone/>
            </a:pPr>
            <a:endParaRPr lang="en-US" sz="1800" b="1" smtClean="0">
              <a:solidFill>
                <a:srgbClr val="0099CC"/>
              </a:solidFill>
            </a:endParaRPr>
          </a:p>
          <a:p>
            <a:pPr eaLnBrk="1" hangingPunct="1">
              <a:buFontTx/>
              <a:buNone/>
            </a:pPr>
            <a:r>
              <a:rPr lang="en-US" sz="2000" smtClean="0"/>
              <a:t>— </a:t>
            </a:r>
            <a:r>
              <a:rPr lang="en-US" sz="1800" smtClean="0"/>
              <a:t>Therefore, break out the Buyer </a:t>
            </a:r>
            <a:r>
              <a:rPr lang="en-US" sz="1800" b="1" smtClean="0">
                <a:sym typeface="Wingdings" panose="05000000000000000000" pitchFamily="2" charset="2"/>
              </a:rPr>
              <a:t> </a:t>
            </a:r>
            <a:r>
              <a:rPr lang="en-US" sz="1800" smtClean="0">
                <a:sym typeface="Wingdings" panose="05000000000000000000" pitchFamily="2" charset="2"/>
              </a:rPr>
              <a:t>Department functional dependency</a:t>
            </a:r>
            <a:r>
              <a:rPr lang="en-US" sz="1800" smtClean="0"/>
              <a:t>.</a:t>
            </a:r>
            <a:endParaRPr lang="en-US" sz="2000" smtClean="0"/>
          </a:p>
          <a:p>
            <a:pPr eaLnBrk="1" hangingPunct="1">
              <a:buFontTx/>
              <a:buNone/>
            </a:pPr>
            <a:endParaRPr lang="en-US" sz="2000" b="1" smtClean="0">
              <a:solidFill>
                <a:srgbClr val="0099CC"/>
              </a:solidFill>
            </a:endParaRPr>
          </a:p>
          <a:p>
            <a:pPr eaLnBrk="1" hangingPunct="1">
              <a:buFontTx/>
              <a:buNone/>
            </a:pPr>
            <a:r>
              <a:rPr lang="en-US" sz="2000" b="1" smtClean="0">
                <a:solidFill>
                  <a:srgbClr val="0099CC"/>
                </a:solidFill>
              </a:rPr>
              <a:t>SKU_DATA 	(</a:t>
            </a:r>
            <a:r>
              <a:rPr lang="en-US" sz="2000" b="1" u="sng" smtClean="0">
                <a:solidFill>
                  <a:srgbClr val="0099CC"/>
                </a:solidFill>
              </a:rPr>
              <a:t>SKU</a:t>
            </a:r>
            <a:r>
              <a:rPr lang="en-US" sz="2000" b="1" smtClean="0">
                <a:solidFill>
                  <a:srgbClr val="0099CC"/>
                </a:solidFill>
              </a:rPr>
              <a:t>, SKU_Description, </a:t>
            </a:r>
            <a:r>
              <a:rPr lang="en-US" sz="2000" b="1" i="1" smtClean="0">
                <a:solidFill>
                  <a:srgbClr val="0099CC"/>
                </a:solidFill>
              </a:rPr>
              <a:t>Buyer</a:t>
            </a:r>
            <a:r>
              <a:rPr lang="en-US" sz="2000" b="1" smtClean="0">
                <a:solidFill>
                  <a:srgbClr val="0099CC"/>
                </a:solidFill>
              </a:rPr>
              <a:t>)</a:t>
            </a:r>
          </a:p>
          <a:p>
            <a:pPr eaLnBrk="1" hangingPunct="1">
              <a:buFontTx/>
              <a:buNone/>
            </a:pPr>
            <a:r>
              <a:rPr lang="en-US" sz="2000" b="1" smtClean="0">
                <a:solidFill>
                  <a:srgbClr val="0099CC"/>
                </a:solidFill>
              </a:rPr>
              <a:t>BUYER 	(</a:t>
            </a:r>
            <a:r>
              <a:rPr lang="en-US" sz="2000" b="1" u="sng" smtClean="0">
                <a:solidFill>
                  <a:srgbClr val="0099CC"/>
                </a:solidFill>
              </a:rPr>
              <a:t>Buyer</a:t>
            </a:r>
            <a:r>
              <a:rPr lang="en-US" sz="2000" b="1" smtClean="0">
                <a:solidFill>
                  <a:srgbClr val="0099CC"/>
                </a:solidFill>
              </a:rPr>
              <a:t>, Department)</a:t>
            </a:r>
          </a:p>
          <a:p>
            <a:pPr eaLnBrk="1" hangingPunct="1">
              <a:buFontTx/>
              <a:buNone/>
            </a:pPr>
            <a:endParaRPr lang="en-US" sz="2000" b="1" smtClean="0">
              <a:solidFill>
                <a:srgbClr val="0099CC"/>
              </a:solidFill>
            </a:endParaRPr>
          </a:p>
          <a:p>
            <a:pPr eaLnBrk="1" hangingPunct="1">
              <a:buFontTx/>
              <a:buNone/>
            </a:pPr>
            <a:r>
              <a:rPr lang="en-US" sz="2000" b="1" smtClean="0">
                <a:solidFill>
                  <a:srgbClr val="0099CC"/>
                </a:solidFill>
              </a:rPr>
              <a:t>		Where BUYER.Buyer must exist in SKU_DATA.Buyer</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54</a:t>
            </a:fld>
            <a:endParaRPr lang="en-US" smtClean="0"/>
          </a:p>
          <a:p>
            <a:pPr>
              <a:defRPr/>
            </a:pPr>
            <a:endParaRPr lang="en-US"/>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321198" y="1521909"/>
            <a:ext cx="4374603" cy="4645412"/>
          </a:xfrm>
          <a:prstGeom prst="rect">
            <a:avLst/>
          </a:prstGeom>
        </p:spPr>
      </p:pic>
      <p:sp>
        <p:nvSpPr>
          <p:cNvPr id="103426" name="Rectangle 2"/>
          <p:cNvSpPr>
            <a:spLocks noGrp="1" noChangeArrowheads="1"/>
          </p:cNvSpPr>
          <p:nvPr>
            <p:ph type="title"/>
          </p:nvPr>
        </p:nvSpPr>
        <p:spPr/>
        <p:txBody>
          <a:bodyPr/>
          <a:lstStyle/>
          <a:p>
            <a:pPr eaLnBrk="1" hangingPunct="1"/>
            <a:r>
              <a:rPr lang="en-US" sz="4000" smtClean="0"/>
              <a:t>Putting a Relation into BCNF:</a:t>
            </a:r>
            <a:br>
              <a:rPr lang="en-US" sz="4000" smtClean="0"/>
            </a:br>
            <a:r>
              <a:rPr lang="en-US" sz="2800" smtClean="0"/>
              <a:t> SKU_DATA Straight-to-BCNF New Relations</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55</a:t>
            </a:fld>
            <a:endParaRPr lang="en-US" smtClean="0"/>
          </a:p>
          <a:p>
            <a:pPr>
              <a:defRPr/>
            </a:pPr>
            <a:endParaRPr lang="en-US"/>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ChangeArrowheads="1"/>
          </p:cNvSpPr>
          <p:nvPr>
            <p:ph type="title"/>
          </p:nvPr>
        </p:nvSpPr>
        <p:spPr/>
        <p:txBody>
          <a:bodyPr/>
          <a:lstStyle/>
          <a:p>
            <a:pPr eaLnBrk="1" hangingPunct="1"/>
            <a:r>
              <a:rPr lang="en-US" smtClean="0"/>
              <a:t>Multivalued Dependencies</a:t>
            </a:r>
          </a:p>
        </p:txBody>
      </p:sp>
      <p:sp>
        <p:nvSpPr>
          <p:cNvPr id="105475" name="Rectangle 3"/>
          <p:cNvSpPr>
            <a:spLocks noGrp="1" noChangeArrowheads="1"/>
          </p:cNvSpPr>
          <p:nvPr>
            <p:ph idx="1"/>
          </p:nvPr>
        </p:nvSpPr>
        <p:spPr/>
        <p:txBody>
          <a:bodyPr/>
          <a:lstStyle/>
          <a:p>
            <a:pPr eaLnBrk="1" hangingPunct="1"/>
            <a:r>
              <a:rPr lang="en-US" dirty="0" smtClean="0"/>
              <a:t>A </a:t>
            </a:r>
            <a:r>
              <a:rPr lang="en-US" b="1" dirty="0" smtClean="0">
                <a:solidFill>
                  <a:srgbClr val="0099CC"/>
                </a:solidFill>
              </a:rPr>
              <a:t>multivalued dependency</a:t>
            </a:r>
            <a:r>
              <a:rPr lang="en-US" dirty="0" smtClean="0">
                <a:solidFill>
                  <a:srgbClr val="0099CC"/>
                </a:solidFill>
              </a:rPr>
              <a:t> </a:t>
            </a:r>
            <a:r>
              <a:rPr lang="en-US" dirty="0" smtClean="0"/>
              <a:t>occurs when a determinant is matched with a particular </a:t>
            </a:r>
            <a:r>
              <a:rPr lang="en-US" i="1" dirty="0" smtClean="0">
                <a:solidFill>
                  <a:srgbClr val="0099CC"/>
                </a:solidFill>
              </a:rPr>
              <a:t>set</a:t>
            </a:r>
            <a:r>
              <a:rPr lang="en-US" dirty="0" smtClean="0"/>
              <a:t> of values:</a:t>
            </a:r>
          </a:p>
          <a:p>
            <a:pPr eaLnBrk="1" hangingPunct="1">
              <a:buFontTx/>
              <a:buNone/>
            </a:pPr>
            <a:r>
              <a:rPr lang="en-US" sz="2800" b="1" dirty="0" smtClean="0">
                <a:solidFill>
                  <a:srgbClr val="0066FF"/>
                </a:solidFill>
                <a:sym typeface="Wingdings" panose="05000000000000000000" pitchFamily="2" charset="2"/>
              </a:rPr>
              <a:t>	 </a:t>
            </a:r>
            <a:r>
              <a:rPr lang="en-US" sz="2400" b="1" dirty="0" smtClean="0">
                <a:solidFill>
                  <a:srgbClr val="0099CC"/>
                </a:solidFill>
                <a:sym typeface="Wingdings" panose="05000000000000000000" pitchFamily="2" charset="2"/>
              </a:rPr>
              <a:t>Employee  Degree</a:t>
            </a:r>
          </a:p>
          <a:p>
            <a:pPr lvl="1" eaLnBrk="1" hangingPunct="1">
              <a:buFontTx/>
              <a:buNone/>
            </a:pPr>
            <a:r>
              <a:rPr lang="en-US" sz="2400" b="1" dirty="0" smtClean="0">
                <a:solidFill>
                  <a:srgbClr val="0099CC"/>
                </a:solidFill>
                <a:sym typeface="Wingdings" panose="05000000000000000000" pitchFamily="2" charset="2"/>
              </a:rPr>
              <a:t>Employee  Sibling</a:t>
            </a:r>
          </a:p>
          <a:p>
            <a:pPr lvl="1" eaLnBrk="1" hangingPunct="1">
              <a:buFontTx/>
              <a:buNone/>
            </a:pPr>
            <a:r>
              <a:rPr lang="en-US" sz="2400" b="1" dirty="0" err="1" smtClean="0">
                <a:solidFill>
                  <a:srgbClr val="0099CC"/>
                </a:solidFill>
                <a:sym typeface="Wingdings" panose="05000000000000000000" pitchFamily="2" charset="2"/>
              </a:rPr>
              <a:t>PartKit</a:t>
            </a:r>
            <a:r>
              <a:rPr lang="en-US" sz="2400" b="1" dirty="0" smtClean="0">
                <a:solidFill>
                  <a:srgbClr val="0099CC"/>
                </a:solidFill>
                <a:sym typeface="Wingdings" panose="05000000000000000000" pitchFamily="2" charset="2"/>
              </a:rPr>
              <a:t>  Part</a:t>
            </a:r>
          </a:p>
          <a:p>
            <a:pPr eaLnBrk="1" hangingPunct="1"/>
            <a:r>
              <a:rPr lang="en-US" dirty="0" smtClean="0"/>
              <a:t>The determinant of a multivalued dependency can </a:t>
            </a:r>
            <a:r>
              <a:rPr lang="en-US" i="1" dirty="0" smtClean="0">
                <a:solidFill>
                  <a:srgbClr val="0099CC"/>
                </a:solidFill>
              </a:rPr>
              <a:t>never</a:t>
            </a:r>
            <a:r>
              <a:rPr lang="en-US" dirty="0" smtClean="0"/>
              <a:t> be a primary key.</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56</a:t>
            </a:fld>
            <a:endParaRPr lang="en-US" smtClean="0"/>
          </a:p>
          <a:p>
            <a:pPr>
              <a:defRPr/>
            </a:pPr>
            <a:endParaRPr lang="en-US"/>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135380" y="1335768"/>
            <a:ext cx="6873240" cy="4909457"/>
          </a:xfrm>
          <a:prstGeom prst="rect">
            <a:avLst/>
          </a:prstGeom>
        </p:spPr>
      </p:pic>
      <p:sp>
        <p:nvSpPr>
          <p:cNvPr id="107523" name="Rectangle 2"/>
          <p:cNvSpPr>
            <a:spLocks noGrp="1" noChangeArrowheads="1"/>
          </p:cNvSpPr>
          <p:nvPr>
            <p:ph type="title"/>
          </p:nvPr>
        </p:nvSpPr>
        <p:spPr>
          <a:xfrm>
            <a:off x="457200" y="274638"/>
            <a:ext cx="8229600" cy="868362"/>
          </a:xfrm>
        </p:spPr>
        <p:txBody>
          <a:bodyPr/>
          <a:lstStyle/>
          <a:p>
            <a:pPr eaLnBrk="1" hangingPunct="1"/>
            <a:r>
              <a:rPr lang="en-US" smtClean="0"/>
              <a:t>Multivalued Dependencies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t> </a:t>
            </a:r>
            <a:r>
              <a:rPr lang="en-US" smtClean="0">
                <a:solidFill>
                  <a:srgbClr val="5F978D"/>
                </a:solidFill>
              </a:rPr>
              <a:t>©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pPr>
              <a:defRPr/>
            </a:pPr>
            <a:r>
              <a:rPr lang="en-US" smtClean="0"/>
              <a:t>3-</a:t>
            </a:r>
            <a:fld id="{F6661826-2724-4861-8343-6BABF56BCB63}" type="slidenum">
              <a:rPr lang="en-US" smtClean="0"/>
              <a:pPr>
                <a:defRPr/>
              </a:pPr>
              <a:t>57</a:t>
            </a:fld>
            <a:endParaRPr lang="en-US" smtClean="0"/>
          </a:p>
          <a:p>
            <a:pPr>
              <a:defRPr/>
            </a:pPr>
            <a:endParaRPr lang="en-US"/>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2"/>
          <p:cNvSpPr>
            <a:spLocks noGrp="1" noChangeArrowheads="1"/>
          </p:cNvSpPr>
          <p:nvPr>
            <p:ph type="title"/>
          </p:nvPr>
        </p:nvSpPr>
        <p:spPr>
          <a:xfrm>
            <a:off x="457200" y="274638"/>
            <a:ext cx="8229600" cy="868362"/>
          </a:xfrm>
        </p:spPr>
        <p:txBody>
          <a:bodyPr/>
          <a:lstStyle/>
          <a:p>
            <a:pPr eaLnBrk="1" hangingPunct="1"/>
            <a:r>
              <a:rPr lang="en-US" dirty="0" smtClean="0"/>
              <a:t>Two Multivalued Dependencies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t> </a:t>
            </a:r>
            <a:r>
              <a:rPr lang="en-US" smtClean="0">
                <a:solidFill>
                  <a:srgbClr val="5F978D"/>
                </a:solidFill>
              </a:rPr>
              <a:t>©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pPr>
              <a:defRPr/>
            </a:pPr>
            <a:r>
              <a:rPr lang="en-US" smtClean="0"/>
              <a:t>3-</a:t>
            </a:r>
            <a:fld id="{F6661826-2724-4861-8343-6BABF56BCB63}" type="slidenum">
              <a:rPr lang="en-US" smtClean="0"/>
              <a:pPr>
                <a:defRPr/>
              </a:pPr>
              <a:t>58</a:t>
            </a:fld>
            <a:endParaRPr lang="en-US" smtClean="0"/>
          </a:p>
          <a:p>
            <a:pPr>
              <a:defRPr/>
            </a:pPr>
            <a:endParaRPr lang="en-US"/>
          </a:p>
        </p:txBody>
      </p:sp>
      <p:pic>
        <p:nvPicPr>
          <p:cNvPr id="2" name="Picture 1"/>
          <p:cNvPicPr>
            <a:picLocks noChangeAspect="1"/>
          </p:cNvPicPr>
          <p:nvPr/>
        </p:nvPicPr>
        <p:blipFill>
          <a:blip r:embed="rId3"/>
          <a:stretch>
            <a:fillRect/>
          </a:stretch>
        </p:blipFill>
        <p:spPr>
          <a:xfrm>
            <a:off x="1457714" y="1354430"/>
            <a:ext cx="6228571" cy="4676190"/>
          </a:xfrm>
          <a:prstGeom prst="rect">
            <a:avLst/>
          </a:prstGeom>
        </p:spPr>
      </p:pic>
    </p:spTree>
    <p:extLst>
      <p:ext uri="{BB962C8B-B14F-4D97-AF65-F5344CB8AC3E}">
        <p14:creationId xmlns:p14="http://schemas.microsoft.com/office/powerpoint/2010/main" val="239787837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pPr eaLnBrk="1" hangingPunct="1"/>
            <a:r>
              <a:rPr lang="en-US" sz="4000" smtClean="0"/>
              <a:t>Eliminating Anomalies from Multivalued Dependencies</a:t>
            </a:r>
          </a:p>
        </p:txBody>
      </p:sp>
      <p:sp>
        <p:nvSpPr>
          <p:cNvPr id="109571" name="Rectangle 3"/>
          <p:cNvSpPr>
            <a:spLocks noGrp="1" noChangeArrowheads="1"/>
          </p:cNvSpPr>
          <p:nvPr>
            <p:ph idx="1"/>
          </p:nvPr>
        </p:nvSpPr>
        <p:spPr/>
        <p:txBody>
          <a:bodyPr/>
          <a:lstStyle/>
          <a:p>
            <a:pPr eaLnBrk="1" hangingPunct="1"/>
            <a:r>
              <a:rPr lang="en-US" smtClean="0"/>
              <a:t>Multivalued dependencies are not a problem if they are in a separate relation, so:</a:t>
            </a:r>
          </a:p>
          <a:p>
            <a:pPr lvl="1" eaLnBrk="1" hangingPunct="1"/>
            <a:r>
              <a:rPr lang="en-US" smtClean="0"/>
              <a:t>Always put multivalued dependencies into their own relation.</a:t>
            </a:r>
          </a:p>
          <a:p>
            <a:pPr lvl="1" eaLnBrk="1" hangingPunct="1"/>
            <a:r>
              <a:rPr lang="en-US" smtClean="0"/>
              <a:t>This is known as </a:t>
            </a:r>
            <a:r>
              <a:rPr lang="en-US" b="1" smtClean="0">
                <a:solidFill>
                  <a:srgbClr val="0099CC"/>
                </a:solidFill>
              </a:rPr>
              <a:t>Fourth Normal Form (4NF)</a:t>
            </a:r>
            <a:r>
              <a:rPr lang="en-US" smtClean="0"/>
              <a:t>.</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59</a:t>
            </a:fld>
            <a:endParaRPr lang="en-US" smtClean="0"/>
          </a:p>
          <a:p>
            <a:pPr>
              <a:defRPr/>
            </a:pPr>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a:xfrm>
            <a:off x="457200" y="274638"/>
            <a:ext cx="8229600" cy="792162"/>
          </a:xfrm>
        </p:spPr>
        <p:txBody>
          <a:bodyPr/>
          <a:lstStyle/>
          <a:p>
            <a:pPr eaLnBrk="1" hangingPunct="1"/>
            <a:r>
              <a:rPr lang="en-US" dirty="0" smtClean="0"/>
              <a:t>A Very Strange Table!</a:t>
            </a:r>
          </a:p>
        </p:txBody>
      </p:sp>
      <p:sp>
        <p:nvSpPr>
          <p:cNvPr id="13316" name="Text Box 6"/>
          <p:cNvSpPr txBox="1">
            <a:spLocks noChangeArrowheads="1"/>
          </p:cNvSpPr>
          <p:nvPr/>
        </p:nvSpPr>
        <p:spPr bwMode="auto">
          <a:xfrm>
            <a:off x="609600" y="5486400"/>
            <a:ext cx="80772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sz="1800" dirty="0" smtClean="0"/>
              <a:t>To understand why this is a very strange table, consider how you would add the fact that </a:t>
            </a:r>
            <a:r>
              <a:rPr lang="en-US" sz="1800" b="1" dirty="0" smtClean="0">
                <a:solidFill>
                  <a:srgbClr val="0099CC"/>
                </a:solidFill>
              </a:rPr>
              <a:t>Nancy Meyers</a:t>
            </a:r>
            <a:r>
              <a:rPr lang="en-US" sz="1800" dirty="0" smtClean="0">
                <a:solidFill>
                  <a:srgbClr val="0099CC"/>
                </a:solidFill>
              </a:rPr>
              <a:t> </a:t>
            </a:r>
            <a:r>
              <a:rPr lang="en-US" sz="1800" dirty="0" smtClean="0"/>
              <a:t>is now managing </a:t>
            </a:r>
            <a:r>
              <a:rPr lang="en-US" sz="1800" b="1" dirty="0" smtClean="0">
                <a:solidFill>
                  <a:srgbClr val="0099CC"/>
                </a:solidFill>
              </a:rPr>
              <a:t>SKU 101300</a:t>
            </a:r>
            <a:r>
              <a:rPr lang="en-US" sz="1800" dirty="0" smtClean="0"/>
              <a:t>!</a:t>
            </a:r>
            <a:endParaRPr lang="en-US" sz="18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CFA4E3F1-5DBA-4207-982B-269248863060}" type="slidenum">
              <a:rPr lang="en-US" smtClean="0"/>
              <a:pPr>
                <a:defRPr/>
              </a:pPr>
              <a:t>6</a:t>
            </a:fld>
            <a:endParaRPr lang="en-US" smtClean="0"/>
          </a:p>
          <a:p>
            <a:pPr>
              <a:defRPr/>
            </a:pPr>
            <a:endParaRPr lang="en-US"/>
          </a:p>
        </p:txBody>
      </p:sp>
      <p:pic>
        <p:nvPicPr>
          <p:cNvPr id="2" name="Picture 1"/>
          <p:cNvPicPr>
            <a:picLocks noChangeAspect="1"/>
          </p:cNvPicPr>
          <p:nvPr/>
        </p:nvPicPr>
        <p:blipFill>
          <a:blip r:embed="rId3"/>
          <a:stretch>
            <a:fillRect/>
          </a:stretch>
        </p:blipFill>
        <p:spPr>
          <a:xfrm>
            <a:off x="2019300" y="1184275"/>
            <a:ext cx="5105400" cy="4053574"/>
          </a:xfrm>
          <a:prstGeom prst="rect">
            <a:avLst/>
          </a:prstGeom>
        </p:spPr>
      </p:pic>
    </p:spTree>
    <p:extLst>
      <p:ext uri="{BB962C8B-B14F-4D97-AF65-F5344CB8AC3E}">
        <p14:creationId xmlns:p14="http://schemas.microsoft.com/office/powerpoint/2010/main" val="35074630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a:xfrm>
            <a:off x="457200" y="274638"/>
            <a:ext cx="8229600" cy="792162"/>
          </a:xfrm>
        </p:spPr>
        <p:txBody>
          <a:bodyPr/>
          <a:lstStyle/>
          <a:p>
            <a:pPr eaLnBrk="1" hangingPunct="1"/>
            <a:r>
              <a:rPr lang="en-US" dirty="0" smtClean="0"/>
              <a:t>That Very Strange Table Again!</a:t>
            </a:r>
          </a:p>
        </p:txBody>
      </p:sp>
      <p:sp>
        <p:nvSpPr>
          <p:cNvPr id="13316" name="Text Box 6"/>
          <p:cNvSpPr txBox="1">
            <a:spLocks noChangeArrowheads="1"/>
          </p:cNvSpPr>
          <p:nvPr/>
        </p:nvSpPr>
        <p:spPr bwMode="auto">
          <a:xfrm>
            <a:off x="609600" y="5334000"/>
            <a:ext cx="8077200"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50000"/>
              </a:spcBef>
              <a:buFontTx/>
              <a:buNone/>
            </a:pPr>
            <a:r>
              <a:rPr lang="en-US" sz="1800" dirty="0" smtClean="0"/>
              <a:t>Now we understand why this is a very strange table.</a:t>
            </a:r>
          </a:p>
          <a:p>
            <a:pPr algn="ctr" eaLnBrk="1" hangingPunct="1">
              <a:spcBef>
                <a:spcPct val="50000"/>
              </a:spcBef>
              <a:buFontTx/>
              <a:buNone/>
            </a:pPr>
            <a:r>
              <a:rPr lang="en-US" sz="1800" dirty="0" smtClean="0"/>
              <a:t> It has </a:t>
            </a:r>
            <a:r>
              <a:rPr lang="en-US" sz="1800" b="1" dirty="0" smtClean="0">
                <a:solidFill>
                  <a:srgbClr val="0099CC"/>
                </a:solidFill>
              </a:rPr>
              <a:t>multivalued dependencies</a:t>
            </a:r>
            <a:r>
              <a:rPr lang="en-US" sz="1800" dirty="0" smtClean="0"/>
              <a:t>!</a:t>
            </a:r>
            <a:endParaRPr lang="en-US" sz="18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smtClean="0"/>
              <a:t>3-</a:t>
            </a:r>
            <a:fld id="{CFA4E3F1-5DBA-4207-982B-269248863060}" type="slidenum">
              <a:rPr lang="en-US" smtClean="0"/>
              <a:pPr>
                <a:defRPr/>
              </a:pPr>
              <a:t>60</a:t>
            </a:fld>
            <a:endParaRPr lang="en-US" smtClean="0"/>
          </a:p>
          <a:p>
            <a:pPr>
              <a:defRPr/>
            </a:pPr>
            <a:endParaRPr lang="en-US"/>
          </a:p>
        </p:txBody>
      </p:sp>
      <p:pic>
        <p:nvPicPr>
          <p:cNvPr id="2" name="Picture 1"/>
          <p:cNvPicPr>
            <a:picLocks noChangeAspect="1"/>
          </p:cNvPicPr>
          <p:nvPr/>
        </p:nvPicPr>
        <p:blipFill>
          <a:blip r:embed="rId3"/>
          <a:stretch>
            <a:fillRect/>
          </a:stretch>
        </p:blipFill>
        <p:spPr>
          <a:xfrm>
            <a:off x="2019300" y="1184275"/>
            <a:ext cx="5105400" cy="4053574"/>
          </a:xfrm>
          <a:prstGeom prst="rect">
            <a:avLst/>
          </a:prstGeom>
        </p:spPr>
      </p:pic>
    </p:spTree>
    <p:extLst>
      <p:ext uri="{BB962C8B-B14F-4D97-AF65-F5344CB8AC3E}">
        <p14:creationId xmlns:p14="http://schemas.microsoft.com/office/powerpoint/2010/main" val="250966671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2"/>
          <p:cNvSpPr>
            <a:spLocks noGrp="1" noChangeArrowheads="1"/>
          </p:cNvSpPr>
          <p:nvPr>
            <p:ph type="title"/>
          </p:nvPr>
        </p:nvSpPr>
        <p:spPr>
          <a:xfrm>
            <a:off x="457200" y="274638"/>
            <a:ext cx="8229600" cy="868362"/>
          </a:xfrm>
        </p:spPr>
        <p:txBody>
          <a:bodyPr/>
          <a:lstStyle/>
          <a:p>
            <a:pPr eaLnBrk="1" hangingPunct="1"/>
            <a:r>
              <a:rPr lang="en-US" dirty="0" smtClean="0"/>
              <a:t>4NF</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t> </a:t>
            </a:r>
            <a:r>
              <a:rPr lang="en-US" smtClean="0">
                <a:solidFill>
                  <a:srgbClr val="5F978D"/>
                </a:solidFill>
              </a:rPr>
              <a:t>©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pPr>
              <a:defRPr/>
            </a:pPr>
            <a:r>
              <a:rPr lang="en-US" smtClean="0"/>
              <a:t>3-</a:t>
            </a:r>
            <a:fld id="{F6661826-2724-4861-8343-6BABF56BCB63}" type="slidenum">
              <a:rPr lang="en-US" smtClean="0"/>
              <a:pPr>
                <a:defRPr/>
              </a:pPr>
              <a:t>61</a:t>
            </a:fld>
            <a:endParaRPr lang="en-US" smtClean="0"/>
          </a:p>
          <a:p>
            <a:pPr>
              <a:defRPr/>
            </a:pPr>
            <a:endParaRPr lang="en-US"/>
          </a:p>
        </p:txBody>
      </p:sp>
      <p:pic>
        <p:nvPicPr>
          <p:cNvPr id="2" name="Picture 1"/>
          <p:cNvPicPr>
            <a:picLocks noChangeAspect="1"/>
          </p:cNvPicPr>
          <p:nvPr/>
        </p:nvPicPr>
        <p:blipFill>
          <a:blip r:embed="rId3"/>
          <a:stretch>
            <a:fillRect/>
          </a:stretch>
        </p:blipFill>
        <p:spPr>
          <a:xfrm>
            <a:off x="457200" y="2047914"/>
            <a:ext cx="8229601" cy="3209886"/>
          </a:xfrm>
          <a:prstGeom prst="rect">
            <a:avLst/>
          </a:prstGeom>
        </p:spPr>
      </p:pic>
      <p:sp>
        <p:nvSpPr>
          <p:cNvPr id="7" name="Text Box 6"/>
          <p:cNvSpPr txBox="1">
            <a:spLocks noChangeArrowheads="1"/>
          </p:cNvSpPr>
          <p:nvPr/>
        </p:nvSpPr>
        <p:spPr bwMode="auto">
          <a:xfrm>
            <a:off x="609600" y="1372691"/>
            <a:ext cx="8077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50000"/>
              </a:spcBef>
              <a:buFontTx/>
              <a:buNone/>
            </a:pPr>
            <a:r>
              <a:rPr lang="en-US" sz="1800" dirty="0" smtClean="0"/>
              <a:t>Use </a:t>
            </a:r>
            <a:r>
              <a:rPr lang="en-US" sz="1800" b="1" dirty="0" smtClean="0">
                <a:solidFill>
                  <a:srgbClr val="0099CC"/>
                </a:solidFill>
              </a:rPr>
              <a:t>4NF</a:t>
            </a:r>
            <a:r>
              <a:rPr lang="en-US" sz="1800" dirty="0" smtClean="0"/>
              <a:t> to resolve the </a:t>
            </a:r>
            <a:r>
              <a:rPr lang="en-US" sz="1800" b="1" dirty="0" smtClean="0">
                <a:solidFill>
                  <a:srgbClr val="0099CC"/>
                </a:solidFill>
              </a:rPr>
              <a:t>multivalued dependencies</a:t>
            </a:r>
            <a:r>
              <a:rPr lang="en-US" sz="1800" dirty="0" smtClean="0"/>
              <a:t>!</a:t>
            </a:r>
            <a:endParaRPr lang="en-US" sz="1800" dirty="0"/>
          </a:p>
        </p:txBody>
      </p:sp>
    </p:spTree>
    <p:extLst>
      <p:ext uri="{BB962C8B-B14F-4D97-AF65-F5344CB8AC3E}">
        <p14:creationId xmlns:p14="http://schemas.microsoft.com/office/powerpoint/2010/main" val="61939328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type="title"/>
          </p:nvPr>
        </p:nvSpPr>
        <p:spPr>
          <a:xfrm>
            <a:off x="0" y="0"/>
            <a:ext cx="9144000" cy="2590800"/>
          </a:xfrm>
        </p:spPr>
        <p:txBody>
          <a:bodyPr/>
          <a:lstStyle/>
          <a:p>
            <a:pPr eaLnBrk="1" hangingPunct="1">
              <a:defRPr/>
            </a:pPr>
            <a:r>
              <a:rPr lang="en-US" sz="3600" dirty="0" smtClean="0"/>
              <a:t/>
            </a:r>
            <a:br>
              <a:rPr lang="en-US" sz="3600" dirty="0" smtClean="0"/>
            </a:br>
            <a:r>
              <a:rPr lang="en-US" sz="3600" dirty="0" smtClean="0">
                <a:latin typeface="Calibri" pitchFamily="34" charset="0"/>
                <a:cs typeface="Calibri" pitchFamily="34" charset="0"/>
              </a:rPr>
              <a:t>David </a:t>
            </a:r>
            <a:r>
              <a:rPr lang="en-US" sz="3600" dirty="0" err="1" smtClean="0">
                <a:latin typeface="Calibri" pitchFamily="34" charset="0"/>
                <a:cs typeface="Calibri" pitchFamily="34" charset="0"/>
              </a:rPr>
              <a:t>Kroenke</a:t>
            </a:r>
            <a:r>
              <a:rPr lang="en-US" sz="3600" dirty="0" smtClean="0">
                <a:latin typeface="Calibri" pitchFamily="34" charset="0"/>
                <a:cs typeface="Calibri" pitchFamily="34" charset="0"/>
              </a:rPr>
              <a:t> and David Auer</a:t>
            </a:r>
            <a:r>
              <a:rPr lang="en-US" sz="3600" dirty="0" smtClean="0"/>
              <a:t/>
            </a:r>
            <a:br>
              <a:rPr lang="en-US" sz="3600" dirty="0" smtClean="0"/>
            </a:br>
            <a:r>
              <a:rPr lang="en-US" sz="4000" dirty="0" smtClean="0"/>
              <a:t> </a:t>
            </a:r>
            <a:r>
              <a:rPr lang="en-US" sz="4000" dirty="0" smtClean="0">
                <a:latin typeface="Calibri" pitchFamily="34" charset="0"/>
                <a:cs typeface="Calibri" pitchFamily="34" charset="0"/>
              </a:rPr>
              <a:t>Database Processing</a:t>
            </a:r>
            <a:r>
              <a:rPr lang="en-US" sz="4000" dirty="0" smtClean="0">
                <a:solidFill>
                  <a:schemeClr val="tx1"/>
                </a:solidFill>
              </a:rPr>
              <a:t/>
            </a:r>
            <a:br>
              <a:rPr lang="en-US" sz="4000" dirty="0" smtClean="0">
                <a:solidFill>
                  <a:schemeClr val="tx1"/>
                </a:solidFill>
              </a:rPr>
            </a:br>
            <a:r>
              <a:rPr lang="en-US" sz="3200" dirty="0" smtClean="0">
                <a:solidFill>
                  <a:schemeClr val="bg1">
                    <a:lumMod val="85000"/>
                  </a:schemeClr>
                </a:solidFill>
                <a:latin typeface="Calibri" pitchFamily="34" charset="0"/>
                <a:cs typeface="Calibri" pitchFamily="34" charset="0"/>
              </a:rPr>
              <a:t>Fundamentals, Design, and Implementation</a:t>
            </a:r>
            <a:r>
              <a:rPr lang="en-US" sz="3200" dirty="0" smtClean="0">
                <a:latin typeface="Calibri" pitchFamily="34" charset="0"/>
                <a:cs typeface="Calibri" pitchFamily="34" charset="0"/>
              </a:rPr>
              <a:t/>
            </a:r>
            <a:br>
              <a:rPr lang="en-US" sz="3200" dirty="0" smtClean="0">
                <a:latin typeface="Calibri" pitchFamily="34" charset="0"/>
                <a:cs typeface="Calibri" pitchFamily="34" charset="0"/>
              </a:rPr>
            </a:br>
            <a:r>
              <a:rPr lang="en-US" sz="2800" dirty="0" smtClean="0">
                <a:latin typeface="Calibri" pitchFamily="34" charset="0"/>
                <a:cs typeface="Calibri" pitchFamily="34" charset="0"/>
              </a:rPr>
              <a:t>(14th Edition)</a:t>
            </a:r>
            <a:r>
              <a:rPr lang="en-US" sz="3200" dirty="0" smtClean="0">
                <a:solidFill>
                  <a:schemeClr val="bg2">
                    <a:lumMod val="40000"/>
                    <a:lumOff val="60000"/>
                  </a:schemeClr>
                </a:solidFill>
              </a:rPr>
              <a:t/>
            </a:r>
            <a:br>
              <a:rPr lang="en-US" sz="3200" dirty="0" smtClean="0">
                <a:solidFill>
                  <a:schemeClr val="bg2">
                    <a:lumMod val="40000"/>
                    <a:lumOff val="60000"/>
                  </a:schemeClr>
                </a:solidFill>
              </a:rPr>
            </a:br>
            <a:endParaRPr lang="en-US" sz="3200" dirty="0" smtClean="0">
              <a:solidFill>
                <a:schemeClr val="bg2">
                  <a:lumMod val="40000"/>
                  <a:lumOff val="60000"/>
                </a:schemeClr>
              </a:solidFill>
            </a:endParaRPr>
          </a:p>
        </p:txBody>
      </p:sp>
      <p:sp>
        <p:nvSpPr>
          <p:cNvPr id="111619" name="Rectangle 4"/>
          <p:cNvSpPr>
            <a:spLocks noGrp="1" noChangeArrowheads="1"/>
          </p:cNvSpPr>
          <p:nvPr>
            <p:ph idx="1"/>
          </p:nvPr>
        </p:nvSpPr>
        <p:spPr>
          <a:xfrm>
            <a:off x="457200" y="3581400"/>
            <a:ext cx="8229600" cy="990600"/>
          </a:xfrm>
        </p:spPr>
        <p:txBody>
          <a:bodyPr/>
          <a:lstStyle/>
          <a:p>
            <a:pPr algn="ctr" eaLnBrk="1" hangingPunct="1">
              <a:lnSpc>
                <a:spcPct val="80000"/>
              </a:lnSpc>
              <a:buFontTx/>
              <a:buNone/>
            </a:pPr>
            <a:r>
              <a:rPr lang="en-US" b="1" dirty="0" smtClean="0">
                <a:solidFill>
                  <a:srgbClr val="7B7ABB"/>
                </a:solidFill>
                <a:latin typeface="Calibri" panose="020F0502020204030204" pitchFamily="34" charset="0"/>
                <a:ea typeface="Calibri" panose="020F0502020204030204" pitchFamily="34" charset="0"/>
                <a:cs typeface="Calibri" panose="020F0502020204030204" pitchFamily="34" charset="0"/>
              </a:rPr>
              <a:t>End of Presentation:</a:t>
            </a:r>
          </a:p>
          <a:p>
            <a:pPr algn="ctr" eaLnBrk="1" hangingPunct="1">
              <a:lnSpc>
                <a:spcPct val="80000"/>
              </a:lnSpc>
              <a:buFontTx/>
              <a:buNone/>
            </a:pPr>
            <a:r>
              <a:rPr lang="en-US" b="1" dirty="0" smtClean="0">
                <a:solidFill>
                  <a:srgbClr val="D57A15"/>
                </a:solidFill>
                <a:latin typeface="Calibri" panose="020F0502020204030204" pitchFamily="34" charset="0"/>
                <a:ea typeface="Calibri" panose="020F0502020204030204" pitchFamily="34" charset="0"/>
                <a:cs typeface="Calibri" panose="020F0502020204030204" pitchFamily="34" charset="0"/>
              </a:rPr>
              <a:t>Chapter Three</a:t>
            </a:r>
          </a:p>
        </p:txBody>
      </p:sp>
      <p:cxnSp>
        <p:nvCxnSpPr>
          <p:cNvPr id="7" name="Straight Connector 6"/>
          <p:cNvCxnSpPr/>
          <p:nvPr/>
        </p:nvCxnSpPr>
        <p:spPr>
          <a:xfrm>
            <a:off x="0" y="25908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62</a:t>
            </a:fld>
            <a:endParaRPr lang="en-US" smtClean="0"/>
          </a:p>
          <a:p>
            <a:pPr>
              <a:defRPr/>
            </a:pPr>
            <a:endParaRPr lang="en-US"/>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Rectangle 6"/>
          <p:cNvSpPr txBox="1">
            <a:spLocks noGrp="1" noChangeArrowheads="1"/>
          </p:cNvSpPr>
          <p:nvPr/>
        </p:nvSpPr>
        <p:spPr bwMode="auto">
          <a:xfrm>
            <a:off x="6553200" y="6245225"/>
            <a:ext cx="2133600" cy="476250"/>
          </a:xfrm>
          <a:prstGeom prst="rect">
            <a:avLst/>
          </a:prstGeom>
          <a:noFill/>
          <a:ln>
            <a:miter lim="800000"/>
            <a:headEnd/>
            <a:tailEnd/>
          </a:ln>
        </p:spPr>
        <p:txBody>
          <a:bodyPr anchor="b"/>
          <a:lstStyle/>
          <a:p>
            <a:pPr algn="r" eaLnBrk="1" hangingPunct="1">
              <a:defRPr/>
            </a:pPr>
            <a:endParaRPr lang="en-US" sz="1400">
              <a:solidFill>
                <a:srgbClr val="000000"/>
              </a:solidFill>
              <a:effectLst>
                <a:outerShdw blurRad="38100" dist="38100" dir="2700000" algn="tl">
                  <a:srgbClr val="C0C0C0"/>
                </a:outerShdw>
              </a:effectLst>
              <a:latin typeface="Arial" charset="0"/>
              <a:cs typeface="Arial" charset="0"/>
            </a:endParaRPr>
          </a:p>
        </p:txBody>
      </p:sp>
      <p:pic>
        <p:nvPicPr>
          <p:cNvPr id="113667" name="Picture 3" descr="cid:3287383400_2177562"/>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066800" y="381000"/>
            <a:ext cx="7242175" cy="2363788"/>
          </a:xfrm>
          <a:prstGeom prst="rect">
            <a:avLst/>
          </a:prstGeom>
          <a:solidFill>
            <a:schemeClr val="hlink"/>
          </a:solidFill>
          <a:ln w="9525">
            <a:solidFill>
              <a:schemeClr val="bg1"/>
            </a:solidFill>
            <a:miter lim="800000"/>
            <a:headEnd/>
            <a:tailEnd/>
          </a:ln>
        </p:spPr>
      </p:pic>
      <p:sp>
        <p:nvSpPr>
          <p:cNvPr id="113668" name="Rectangle 4"/>
          <p:cNvSpPr>
            <a:spLocks noChangeArrowheads="1"/>
          </p:cNvSpPr>
          <p:nvPr/>
        </p:nvSpPr>
        <p:spPr bwMode="auto">
          <a:xfrm>
            <a:off x="685800" y="2895600"/>
            <a:ext cx="7589838"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sz="1600">
                <a:solidFill>
                  <a:srgbClr val="000000"/>
                </a:solidFill>
                <a:cs typeface="Times New Roman" panose="02020603050405020304" pitchFamily="18" charset="0"/>
              </a:rPr>
              <a:t>All rights reserved. No part of this publication may be reproduced, stored in a retrieval system, or transmitted, in any form or by any means, electronic, mechanical, photocopying, recording, or otherwise, without the prior written permission of the publisher. Printed in the United States of America.</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63</a:t>
            </a:fld>
            <a:endParaRPr lang="en-US" smtClean="0"/>
          </a:p>
          <a:p>
            <a:pPr>
              <a:defRPr/>
            </a:pPr>
            <a:endParaRPr lang="en-US"/>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smtClean="0"/>
              <a:t>But First</a:t>
            </a:r>
            <a:r>
              <a:rPr lang="en-US" smtClean="0">
                <a:cs typeface="Arial" panose="020B0604020202020204" pitchFamily="34" charset="0"/>
              </a:rPr>
              <a:t>—</a:t>
            </a:r>
            <a:r>
              <a:rPr lang="en-US" smtClean="0"/>
              <a:t> </a:t>
            </a:r>
          </a:p>
        </p:txBody>
      </p:sp>
      <p:sp>
        <p:nvSpPr>
          <p:cNvPr id="15363" name="Rectangle 3"/>
          <p:cNvSpPr>
            <a:spLocks noGrp="1" noChangeArrowheads="1"/>
          </p:cNvSpPr>
          <p:nvPr>
            <p:ph idx="1"/>
          </p:nvPr>
        </p:nvSpPr>
        <p:spPr/>
        <p:txBody>
          <a:bodyPr/>
          <a:lstStyle/>
          <a:p>
            <a:pPr eaLnBrk="1" hangingPunct="1"/>
            <a:r>
              <a:rPr lang="en-US" dirty="0" smtClean="0"/>
              <a:t>We need to understand:</a:t>
            </a:r>
          </a:p>
          <a:p>
            <a:pPr lvl="1" eaLnBrk="1" hangingPunct="1"/>
            <a:r>
              <a:rPr lang="en-US" dirty="0" smtClean="0"/>
              <a:t>The </a:t>
            </a:r>
            <a:r>
              <a:rPr lang="en-US" b="1" dirty="0" smtClean="0">
                <a:solidFill>
                  <a:srgbClr val="0099CC"/>
                </a:solidFill>
              </a:rPr>
              <a:t>relational model</a:t>
            </a:r>
          </a:p>
          <a:p>
            <a:pPr lvl="1" eaLnBrk="1" hangingPunct="1"/>
            <a:r>
              <a:rPr lang="en-US" b="1" dirty="0" smtClean="0">
                <a:solidFill>
                  <a:srgbClr val="0099CC"/>
                </a:solidFill>
              </a:rPr>
              <a:t>Relational model terminology</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7</a:t>
            </a:fld>
            <a:endParaRPr lang="en-US" smtClean="0"/>
          </a:p>
          <a:p>
            <a:pPr>
              <a:defRPr/>
            </a:pPr>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smtClean="0"/>
              <a:t>The Relational Model</a:t>
            </a:r>
          </a:p>
        </p:txBody>
      </p:sp>
      <p:sp>
        <p:nvSpPr>
          <p:cNvPr id="17411" name="Rectangle 3"/>
          <p:cNvSpPr>
            <a:spLocks noGrp="1" noChangeArrowheads="1"/>
          </p:cNvSpPr>
          <p:nvPr>
            <p:ph idx="1"/>
          </p:nvPr>
        </p:nvSpPr>
        <p:spPr/>
        <p:txBody>
          <a:bodyPr/>
          <a:lstStyle/>
          <a:p>
            <a:pPr eaLnBrk="1" hangingPunct="1"/>
            <a:r>
              <a:rPr lang="en-US" dirty="0" smtClean="0"/>
              <a:t>Introduced in a </a:t>
            </a:r>
            <a:r>
              <a:rPr lang="en-US" dirty="0" smtClean="0">
                <a:hlinkClick r:id="rId3"/>
              </a:rPr>
              <a:t>paper</a:t>
            </a:r>
            <a:r>
              <a:rPr lang="en-US" dirty="0" smtClean="0"/>
              <a:t> published in 1970.</a:t>
            </a:r>
          </a:p>
          <a:p>
            <a:pPr eaLnBrk="1" hangingPunct="1"/>
            <a:r>
              <a:rPr lang="en-US" dirty="0" smtClean="0"/>
              <a:t>Created by E.F. </a:t>
            </a:r>
            <a:r>
              <a:rPr lang="en-US" dirty="0" err="1" smtClean="0"/>
              <a:t>Codd</a:t>
            </a:r>
            <a:endParaRPr lang="en-US" dirty="0" smtClean="0"/>
          </a:p>
          <a:p>
            <a:pPr lvl="1" eaLnBrk="1" hangingPunct="1"/>
            <a:r>
              <a:rPr lang="en-US" dirty="0" smtClean="0"/>
              <a:t>He was an IBM engineer</a:t>
            </a:r>
          </a:p>
          <a:p>
            <a:pPr lvl="1" eaLnBrk="1" hangingPunct="1"/>
            <a:r>
              <a:rPr lang="en-US" dirty="0" smtClean="0"/>
              <a:t>The model used mathematics known as “relational algebra”</a:t>
            </a:r>
          </a:p>
          <a:p>
            <a:pPr eaLnBrk="1" hangingPunct="1"/>
            <a:r>
              <a:rPr lang="en-US" dirty="0" smtClean="0"/>
              <a:t>Now the standard model for commercial DBMS products.</a:t>
            </a:r>
          </a:p>
          <a:p>
            <a:pPr lvl="1" eaLnBrk="1" hangingPunct="1"/>
            <a:endParaRPr lang="en-US" dirty="0" smtClean="0"/>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8</a:t>
            </a:fld>
            <a:endParaRPr lang="en-US" smtClean="0"/>
          </a:p>
          <a:p>
            <a:pPr>
              <a:defRPr/>
            </a:pPr>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457200" y="274638"/>
            <a:ext cx="8229600" cy="792162"/>
          </a:xfrm>
        </p:spPr>
        <p:txBody>
          <a:bodyPr/>
          <a:lstStyle/>
          <a:p>
            <a:pPr eaLnBrk="1" hangingPunct="1"/>
            <a:r>
              <a:rPr lang="en-US" sz="4000" smtClean="0"/>
              <a:t>Important Relational Model Terms</a:t>
            </a:r>
          </a:p>
        </p:txBody>
      </p:sp>
      <p:sp>
        <p:nvSpPr>
          <p:cNvPr id="3" name="Footer Placeholder 2"/>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smtClean="0"/>
              <a:t>3-</a:t>
            </a:r>
            <a:fld id="{CFA4E3F1-5DBA-4207-982B-269248863060}" type="slidenum">
              <a:rPr lang="en-US" smtClean="0"/>
              <a:pPr>
                <a:defRPr/>
              </a:pPr>
              <a:t>9</a:t>
            </a:fld>
            <a:endParaRPr lang="en-US" smtClean="0"/>
          </a:p>
          <a:p>
            <a:pPr>
              <a:defRPr/>
            </a:pPr>
            <a:endParaRPr lang="en-US"/>
          </a:p>
        </p:txBody>
      </p:sp>
      <p:pic>
        <p:nvPicPr>
          <p:cNvPr id="5" name="Picture 4"/>
          <p:cNvPicPr>
            <a:picLocks noChangeAspect="1"/>
          </p:cNvPicPr>
          <p:nvPr/>
        </p:nvPicPr>
        <p:blipFill>
          <a:blip r:embed="rId3"/>
          <a:stretch>
            <a:fillRect/>
          </a:stretch>
        </p:blipFill>
        <p:spPr>
          <a:xfrm>
            <a:off x="2895600" y="1219200"/>
            <a:ext cx="3346027" cy="49530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heme-DBP-e14">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heme-DBP-e14" id="{2DB1581F-277E-4DD0-9555-0CB721DF1E43}" vid="{BD7BB1DD-D028-4CA2-882E-F621F47C445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630</TotalTime>
  <Words>4215</Words>
  <Application>Microsoft Office PowerPoint</Application>
  <PresentationFormat>On-screen Show (4:3)</PresentationFormat>
  <Paragraphs>446</Paragraphs>
  <Slides>63</Slides>
  <Notes>63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63</vt:i4>
      </vt:variant>
    </vt:vector>
  </HeadingPairs>
  <TitlesOfParts>
    <vt:vector size="68" baseType="lpstr">
      <vt:lpstr>Arial</vt:lpstr>
      <vt:lpstr>Calibri</vt:lpstr>
      <vt:lpstr>Times New Roman</vt:lpstr>
      <vt:lpstr>Wingdings</vt:lpstr>
      <vt:lpstr>Theme-DBP-e14</vt:lpstr>
      <vt:lpstr> David M. Kroenke and David J. Auer Database Processing: Fundamentals, Design, and Implementation </vt:lpstr>
      <vt:lpstr>Chapter Objectives</vt:lpstr>
      <vt:lpstr>Chapter Objectives</vt:lpstr>
      <vt:lpstr>Chapter Premise</vt:lpstr>
      <vt:lpstr>How Many Tables?</vt:lpstr>
      <vt:lpstr>A Very Strange Table!</vt:lpstr>
      <vt:lpstr>But First— </vt:lpstr>
      <vt:lpstr>The Relational Model</vt:lpstr>
      <vt:lpstr>Important Relational Model Terms</vt:lpstr>
      <vt:lpstr>Entity</vt:lpstr>
      <vt:lpstr>Relation</vt:lpstr>
      <vt:lpstr>A Relation A Sample EMPLOYEE Relation</vt:lpstr>
      <vt:lpstr>Tables That Are Not Relations: Multiple Entries per Cell</vt:lpstr>
      <vt:lpstr>Tables That Are Not Relations: Table with Required Row Order</vt:lpstr>
      <vt:lpstr>A Relation with Values  of Varying Length</vt:lpstr>
      <vt:lpstr>The Domain lntegrity Constraint</vt:lpstr>
      <vt:lpstr>Alternative Terminology</vt:lpstr>
      <vt:lpstr>To Key, or Not to Key That is the Question!</vt:lpstr>
      <vt:lpstr>Functional Dependency</vt:lpstr>
      <vt:lpstr>Functional Dependencies Are Not Equations</vt:lpstr>
      <vt:lpstr>Composite Determinants</vt:lpstr>
      <vt:lpstr>Functional Dependency Rules</vt:lpstr>
      <vt:lpstr>Functional Dependencies in the SKU_DATA Table</vt:lpstr>
      <vt:lpstr>Functional Dependencies in the SKU_DATA Table</vt:lpstr>
      <vt:lpstr>Functional Dependencies in the ORDER_ITEM Table</vt:lpstr>
      <vt:lpstr>Functional Dependencies in the ORDER_ITEM Table</vt:lpstr>
      <vt:lpstr>What Makes Determinant Values Unique?</vt:lpstr>
      <vt:lpstr>Keys</vt:lpstr>
      <vt:lpstr>Candidate and Primary Keys</vt:lpstr>
      <vt:lpstr>The Entity lntegrity Constraint</vt:lpstr>
      <vt:lpstr>Surrogate Keys</vt:lpstr>
      <vt:lpstr>Surrogate Keys</vt:lpstr>
      <vt:lpstr>Foreign Keys</vt:lpstr>
      <vt:lpstr>Foreign Keys</vt:lpstr>
      <vt:lpstr>The Referential Integrity Constraint</vt:lpstr>
      <vt:lpstr>Foreign Key with a Referential Integrity Constraint</vt:lpstr>
      <vt:lpstr>Database Integrity</vt:lpstr>
      <vt:lpstr>Modification Anomalies</vt:lpstr>
      <vt:lpstr>Types of Modification Anomalies</vt:lpstr>
      <vt:lpstr>Normal Forms</vt:lpstr>
      <vt:lpstr>To Key, or Not to Key Here is the Answer!</vt:lpstr>
      <vt:lpstr>Normal Forms</vt:lpstr>
      <vt:lpstr>Eliminating Modification Anomalies from Functional Dependencies in Relations:  Put All Relations into BCNF</vt:lpstr>
      <vt:lpstr>Putting a Relation into BCNF: EQUIPMENT_REPAIR</vt:lpstr>
      <vt:lpstr>Putting a Relation into BCNF: EQUIPMENT_REPAIR</vt:lpstr>
      <vt:lpstr>Putting a Relation into BCNF: New Relations</vt:lpstr>
      <vt:lpstr>Putting a Relation into BCNF: SKU_DATA Step-by-Step – 1NF</vt:lpstr>
      <vt:lpstr>Putting a Relation into BCNF: SKU_DATA Step-by-Step – 2NF</vt:lpstr>
      <vt:lpstr>Putting a Relation into BCNF: SKU_DATA Step-by-Step – 3NF</vt:lpstr>
      <vt:lpstr>Putting a Relation into BCNF: SKU_DATA Step-by-Step – 3NF</vt:lpstr>
      <vt:lpstr>Putting a Relation into BCNF: SKU_DATA Step-by-Step – BCNF</vt:lpstr>
      <vt:lpstr>Putting a Relation into BCNF:  SKU_DATA Step-by-Step – New Relations</vt:lpstr>
      <vt:lpstr>Putting a Relation into BCNF: SKU_DATA Straight-to-BCNF</vt:lpstr>
      <vt:lpstr>Putting a Relation into BCNF:  SKU_DATA Straight-to-BCNF </vt:lpstr>
      <vt:lpstr>Putting a Relation into BCNF:  SKU_DATA Straight-to-BCNF New Relations</vt:lpstr>
      <vt:lpstr>Multivalued Dependencies</vt:lpstr>
      <vt:lpstr>Multivalued Dependencies</vt:lpstr>
      <vt:lpstr>Two Multivalued Dependencies</vt:lpstr>
      <vt:lpstr>Eliminating Anomalies from Multivalued Dependencies</vt:lpstr>
      <vt:lpstr>That Very Strange Table Again!</vt:lpstr>
      <vt:lpstr>4NF</vt:lpstr>
      <vt:lpstr> David Kroenke and David Auer  Database Processing Fundamentals, Design, and Implementation (14th Edition) </vt:lpstr>
      <vt:lpstr>PowerPoint Presentation</vt:lpstr>
    </vt:vector>
  </TitlesOfParts>
  <Company>Western Washington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Kroenke-Auer-DBP-e14-PPT-Chapter-03</dc:title>
  <dc:creator>David J. Auer</dc:creator>
  <cp:lastModifiedBy>Kim Norbuta</cp:lastModifiedBy>
  <cp:revision>99</cp:revision>
  <dcterms:created xsi:type="dcterms:W3CDTF">2005-01-24T23:48:45Z</dcterms:created>
  <dcterms:modified xsi:type="dcterms:W3CDTF">2015-09-14T02:24:31Z</dcterms:modified>
</cp:coreProperties>
</file>